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76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340" r:id="rId14"/>
    <p:sldId id="289" r:id="rId15"/>
    <p:sldId id="34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566" autoAdjust="0"/>
    <p:restoredTop sz="95799" autoAdjust="0"/>
  </p:normalViewPr>
  <p:slideViewPr>
    <p:cSldViewPr snapToGrid="0">
      <p:cViewPr varScale="1">
        <p:scale>
          <a:sx n="91" d="100"/>
          <a:sy n="91" d="100"/>
        </p:scale>
        <p:origin x="-414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0579F2-9E04-4740-B111-58ADD3C41A57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7B57BE-73C0-418F-9F80-D063FF79DBE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544439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Summary from VC2: results from trial survey; cholera; spatial spread model</a:t>
            </a:r>
          </a:p>
        </p:txBody>
      </p:sp>
    </p:spTree>
    <p:extLst>
      <p:ext uri="{BB962C8B-B14F-4D97-AF65-F5344CB8AC3E}">
        <p14:creationId xmlns="" xmlns:p14="http://schemas.microsoft.com/office/powerpoint/2010/main" val="13449650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Summary from VC2: results from trial survey; cholera; spatial spread model</a:t>
            </a:r>
          </a:p>
        </p:txBody>
      </p:sp>
    </p:spTree>
    <p:extLst>
      <p:ext uri="{BB962C8B-B14F-4D97-AF65-F5344CB8AC3E}">
        <p14:creationId xmlns="" xmlns:p14="http://schemas.microsoft.com/office/powerpoint/2010/main" val="2654103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Summary from VC2: results from trial survey; cholera; spatial spread model</a:t>
            </a:r>
          </a:p>
        </p:txBody>
      </p:sp>
    </p:spTree>
    <p:extLst>
      <p:ext uri="{BB962C8B-B14F-4D97-AF65-F5344CB8AC3E}">
        <p14:creationId xmlns="" xmlns:p14="http://schemas.microsoft.com/office/powerpoint/2010/main" val="17951438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Summary from VC2: results from trial survey; cholera; spatial spread model</a:t>
            </a:r>
          </a:p>
        </p:txBody>
      </p:sp>
    </p:spTree>
    <p:extLst>
      <p:ext uri="{BB962C8B-B14F-4D97-AF65-F5344CB8AC3E}">
        <p14:creationId xmlns="" xmlns:p14="http://schemas.microsoft.com/office/powerpoint/2010/main" val="9427517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Summary from VC2: results from trial survey; cholera; spatial spread model</a:t>
            </a:r>
          </a:p>
        </p:txBody>
      </p:sp>
    </p:spTree>
    <p:extLst>
      <p:ext uri="{BB962C8B-B14F-4D97-AF65-F5344CB8AC3E}">
        <p14:creationId xmlns="" xmlns:p14="http://schemas.microsoft.com/office/powerpoint/2010/main" val="10874191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Summary from VC2: results from trial survey; cholera; spatial spread model</a:t>
            </a:r>
          </a:p>
        </p:txBody>
      </p:sp>
    </p:spTree>
    <p:extLst>
      <p:ext uri="{BB962C8B-B14F-4D97-AF65-F5344CB8AC3E}">
        <p14:creationId xmlns="" xmlns:p14="http://schemas.microsoft.com/office/powerpoint/2010/main" val="18117925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Summary from VC2: results from trial survey; cholera; spatial spread model</a:t>
            </a:r>
          </a:p>
        </p:txBody>
      </p:sp>
    </p:spTree>
    <p:extLst>
      <p:ext uri="{BB962C8B-B14F-4D97-AF65-F5344CB8AC3E}">
        <p14:creationId xmlns="" xmlns:p14="http://schemas.microsoft.com/office/powerpoint/2010/main" val="23503965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Summary from VC2: results from trial survey; cholera; spatial spread model</a:t>
            </a:r>
          </a:p>
        </p:txBody>
      </p:sp>
    </p:spTree>
    <p:extLst>
      <p:ext uri="{BB962C8B-B14F-4D97-AF65-F5344CB8AC3E}">
        <p14:creationId xmlns="" xmlns:p14="http://schemas.microsoft.com/office/powerpoint/2010/main" val="494340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Summary from VC2: results from trial survey; cholera; spatial spread model</a:t>
            </a:r>
          </a:p>
        </p:txBody>
      </p:sp>
    </p:spTree>
    <p:extLst>
      <p:ext uri="{BB962C8B-B14F-4D97-AF65-F5344CB8AC3E}">
        <p14:creationId xmlns="" xmlns:p14="http://schemas.microsoft.com/office/powerpoint/2010/main" val="16534660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Summary from VC2: results from trial survey; cholera; spatial spread model</a:t>
            </a:r>
          </a:p>
        </p:txBody>
      </p:sp>
    </p:spTree>
    <p:extLst>
      <p:ext uri="{BB962C8B-B14F-4D97-AF65-F5344CB8AC3E}">
        <p14:creationId xmlns="" xmlns:p14="http://schemas.microsoft.com/office/powerpoint/2010/main" val="19818219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Summary from VC2: results from trial survey; cholera; spatial spread model</a:t>
            </a:r>
          </a:p>
        </p:txBody>
      </p:sp>
    </p:spTree>
    <p:extLst>
      <p:ext uri="{BB962C8B-B14F-4D97-AF65-F5344CB8AC3E}">
        <p14:creationId xmlns="" xmlns:p14="http://schemas.microsoft.com/office/powerpoint/2010/main" val="27240449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Summary from VC2: results from trial survey; cholera; spatial spread model</a:t>
            </a:r>
          </a:p>
        </p:txBody>
      </p:sp>
    </p:spTree>
    <p:extLst>
      <p:ext uri="{BB962C8B-B14F-4D97-AF65-F5344CB8AC3E}">
        <p14:creationId xmlns="" xmlns:p14="http://schemas.microsoft.com/office/powerpoint/2010/main" val="27179689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Summary from VC2: results from trial survey; cholera; spatial spread model</a:t>
            </a:r>
          </a:p>
        </p:txBody>
      </p:sp>
    </p:spTree>
    <p:extLst>
      <p:ext uri="{BB962C8B-B14F-4D97-AF65-F5344CB8AC3E}">
        <p14:creationId xmlns="" xmlns:p14="http://schemas.microsoft.com/office/powerpoint/2010/main" val="15932993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Summary from VC2: results from trial survey; cholera; spatial spread model</a:t>
            </a:r>
          </a:p>
        </p:txBody>
      </p:sp>
    </p:spTree>
    <p:extLst>
      <p:ext uri="{BB962C8B-B14F-4D97-AF65-F5344CB8AC3E}">
        <p14:creationId xmlns="" xmlns:p14="http://schemas.microsoft.com/office/powerpoint/2010/main" val="2420795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235972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029976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494479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003423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472636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536134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113013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123446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034291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134638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428799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630E2-0E3E-49EB-997D-01400722AB5A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166390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1235870" y="2948543"/>
            <a:ext cx="972026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00" dirty="0">
                <a:solidFill>
                  <a:schemeClr val="tx2"/>
                </a:solidFill>
                <a:latin typeface="Helvetica Neue Light"/>
                <a:cs typeface="Helvetica Neue Light"/>
              </a:rPr>
              <a:t>Vaccination game</a:t>
            </a:r>
            <a:endParaRPr lang="en-US" sz="5000" dirty="0">
              <a:latin typeface="Helvetica Neue Light"/>
              <a:cs typeface="Helvetica Neue Ligh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9992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9" name="Picture 1" descr="Compass-Rose-BW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92190" y="966387"/>
            <a:ext cx="1532291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20" name="Rectangle 4"/>
          <p:cNvSpPr>
            <a:spLocks noChangeArrowheads="1"/>
          </p:cNvSpPr>
          <p:nvPr/>
        </p:nvSpPr>
        <p:spPr bwMode="auto">
          <a:xfrm>
            <a:off x="3092329" y="598085"/>
            <a:ext cx="3513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Helvetica Neue"/>
                <a:cs typeface="Helvetica Neue"/>
              </a:rPr>
              <a:t>N</a:t>
            </a:r>
            <a:endParaRPr lang="en-US">
              <a:latin typeface="Helvetica Neue"/>
              <a:cs typeface="Helvetica Neue"/>
            </a:endParaRPr>
          </a:p>
        </p:txBody>
      </p:sp>
      <p:sp>
        <p:nvSpPr>
          <p:cNvPr id="17421" name="Rectangle 15"/>
          <p:cNvSpPr>
            <a:spLocks noChangeArrowheads="1"/>
          </p:cNvSpPr>
          <p:nvPr/>
        </p:nvSpPr>
        <p:spPr bwMode="auto">
          <a:xfrm>
            <a:off x="3130429" y="2352274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Helvetica Neue"/>
                <a:cs typeface="Helvetica Neue"/>
              </a:rPr>
              <a:t>S</a:t>
            </a:r>
            <a:endParaRPr lang="en-US">
              <a:latin typeface="Helvetica Neue"/>
              <a:cs typeface="Helvetica Neue"/>
            </a:endParaRPr>
          </a:p>
        </p:txBody>
      </p:sp>
      <p:sp>
        <p:nvSpPr>
          <p:cNvPr id="17422" name="Rectangle 17"/>
          <p:cNvSpPr>
            <a:spLocks noChangeArrowheads="1"/>
          </p:cNvSpPr>
          <p:nvPr/>
        </p:nvSpPr>
        <p:spPr bwMode="auto">
          <a:xfrm>
            <a:off x="4037180" y="1461685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Helvetica Neue"/>
                <a:cs typeface="Helvetica Neue"/>
              </a:rPr>
              <a:t>E</a:t>
            </a:r>
            <a:endParaRPr lang="en-US">
              <a:latin typeface="Helvetica Neue"/>
              <a:cs typeface="Helvetica Neue"/>
            </a:endParaRPr>
          </a:p>
        </p:txBody>
      </p:sp>
      <p:sp>
        <p:nvSpPr>
          <p:cNvPr id="17423" name="Rectangle 18"/>
          <p:cNvSpPr>
            <a:spLocks noChangeArrowheads="1"/>
          </p:cNvSpPr>
          <p:nvPr/>
        </p:nvSpPr>
        <p:spPr bwMode="auto">
          <a:xfrm>
            <a:off x="2071537" y="1461685"/>
            <a:ext cx="4026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dirty="0">
                <a:latin typeface="Helvetica Neue"/>
                <a:cs typeface="Helvetica Neue"/>
              </a:rPr>
              <a:t>W</a:t>
            </a:r>
            <a:endParaRPr lang="en-US" dirty="0">
              <a:latin typeface="Helvetica Neue"/>
              <a:cs typeface="Helvetica Neue"/>
            </a:endParaRP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1403907" y="3441979"/>
            <a:ext cx="3951989" cy="2862322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Helvetica Neue Light"/>
                <a:ea typeface="Arial" charset="0"/>
                <a:cs typeface="Helvetica Neue Light"/>
              </a:rPr>
              <a:t> Remove to create first case</a:t>
            </a:r>
          </a:p>
          <a:p>
            <a:pPr>
              <a:buFont typeface="Arial" charset="0"/>
              <a:buChar char="•"/>
            </a:pPr>
            <a:endParaRPr lang="en-US" sz="2000" dirty="0">
              <a:solidFill>
                <a:schemeClr val="tx2"/>
              </a:solidFill>
              <a:latin typeface="Helvetica Neue Light"/>
              <a:ea typeface="Arial" charset="0"/>
              <a:cs typeface="Helvetica Neue Light"/>
            </a:endParaRPr>
          </a:p>
          <a:p>
            <a:pPr>
              <a:buFont typeface="Arial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Helvetica Neue Light"/>
                <a:ea typeface="Arial" charset="0"/>
                <a:cs typeface="Helvetica Neue Light"/>
              </a:rPr>
              <a:t> Infect susceptible </a:t>
            </a:r>
            <a:r>
              <a:rPr lang="en-US" sz="2000" dirty="0" err="1">
                <a:solidFill>
                  <a:schemeClr val="tx2"/>
                </a:solidFill>
                <a:latin typeface="Helvetica Neue Light"/>
                <a:ea typeface="Arial" charset="0"/>
                <a:cs typeface="Helvetica Neue Light"/>
              </a:rPr>
              <a:t>neighbours</a:t>
            </a:r>
            <a:endParaRPr lang="en-US" sz="2000" dirty="0">
              <a:solidFill>
                <a:schemeClr val="tx2"/>
              </a:solidFill>
              <a:latin typeface="Helvetica Neue Light"/>
              <a:ea typeface="Arial" charset="0"/>
              <a:cs typeface="Helvetica Neue Light"/>
            </a:endParaRPr>
          </a:p>
          <a:p>
            <a:pPr>
              <a:buFont typeface="Arial" charset="0"/>
              <a:buChar char="•"/>
            </a:pPr>
            <a:endParaRPr lang="en-US" sz="2000" dirty="0">
              <a:solidFill>
                <a:schemeClr val="tx2"/>
              </a:solidFill>
              <a:latin typeface="Helvetica Neue Light"/>
              <a:ea typeface="Arial" charset="0"/>
              <a:cs typeface="Helvetica Neue Light"/>
            </a:endParaRPr>
          </a:p>
          <a:p>
            <a:pPr>
              <a:buFont typeface="Arial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Helvetica Neue Light"/>
                <a:ea typeface="Arial" charset="0"/>
                <a:cs typeface="Helvetica Neue Light"/>
              </a:rPr>
              <a:t> Repeat until epidemic over</a:t>
            </a:r>
          </a:p>
          <a:p>
            <a:pPr>
              <a:buFont typeface="Arial" charset="0"/>
              <a:buChar char="•"/>
            </a:pPr>
            <a:endParaRPr lang="en-US" sz="2000" dirty="0">
              <a:solidFill>
                <a:schemeClr val="tx2"/>
              </a:solidFill>
              <a:latin typeface="Helvetica Neue Light"/>
              <a:ea typeface="Arial" charset="0"/>
              <a:cs typeface="Helvetica Neue Light"/>
            </a:endParaRPr>
          </a:p>
          <a:p>
            <a:pPr>
              <a:buFont typeface="Arial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Helvetica Neue Light"/>
                <a:ea typeface="Arial" charset="0"/>
                <a:cs typeface="Helvetica Neue Light"/>
              </a:rPr>
              <a:t> Record total cases</a:t>
            </a:r>
          </a:p>
          <a:p>
            <a:pPr>
              <a:buFont typeface="Arial" charset="0"/>
              <a:buChar char="•"/>
            </a:pPr>
            <a:endParaRPr lang="en-US" sz="2000" dirty="0">
              <a:solidFill>
                <a:schemeClr val="tx2"/>
              </a:solidFill>
              <a:latin typeface="Helvetica Neue Light"/>
              <a:ea typeface="Arial" charset="0"/>
              <a:cs typeface="Helvetica Neue Light"/>
            </a:endParaRPr>
          </a:p>
          <a:p>
            <a:pPr>
              <a:buFont typeface="Arial" charset="0"/>
              <a:buChar char="•"/>
            </a:pPr>
            <a:endParaRPr lang="en-US" sz="2000" dirty="0">
              <a:solidFill>
                <a:schemeClr val="tx2"/>
              </a:solidFill>
              <a:latin typeface="Helvetica Neue Light"/>
              <a:ea typeface="Arial" charset="0"/>
              <a:cs typeface="Helvetica Neue Light"/>
            </a:endParaRPr>
          </a:p>
        </p:txBody>
      </p:sp>
      <p:sp>
        <p:nvSpPr>
          <p:cNvPr id="40" name="Oval 39"/>
          <p:cNvSpPr/>
          <p:nvPr/>
        </p:nvSpPr>
        <p:spPr>
          <a:xfrm rot="18908395">
            <a:off x="8450531" y="155577"/>
            <a:ext cx="383073" cy="36036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8448844" y="612777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8415092" y="1079500"/>
            <a:ext cx="459012" cy="431800"/>
          </a:xfrm>
          <a:prstGeom prst="rect">
            <a:avLst/>
          </a:prstGeom>
          <a:solidFill>
            <a:srgbClr val="50B433"/>
          </a:solidFill>
          <a:ln w="50800">
            <a:solidFill>
              <a:schemeClr val="tx1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008000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43" name="TextBox 32"/>
          <p:cNvSpPr txBox="1">
            <a:spLocks noChangeArrowheads="1"/>
          </p:cNvSpPr>
          <p:nvPr/>
        </p:nvSpPr>
        <p:spPr bwMode="auto">
          <a:xfrm>
            <a:off x="9059735" y="80964"/>
            <a:ext cx="16846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Helvetica Neue "/>
                <a:cs typeface="Helvetica Neue "/>
              </a:rPr>
              <a:t>Vaccinated</a:t>
            </a:r>
          </a:p>
        </p:txBody>
      </p:sp>
      <p:sp>
        <p:nvSpPr>
          <p:cNvPr id="45" name="TextBox 37"/>
          <p:cNvSpPr txBox="1">
            <a:spLocks noChangeArrowheads="1"/>
          </p:cNvSpPr>
          <p:nvPr/>
        </p:nvSpPr>
        <p:spPr bwMode="auto">
          <a:xfrm>
            <a:off x="9059735" y="585789"/>
            <a:ext cx="177584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latin typeface="Helvetica Neue "/>
                <a:cs typeface="Helvetica Neue "/>
              </a:rPr>
              <a:t>Susceptible</a:t>
            </a:r>
          </a:p>
        </p:txBody>
      </p:sp>
      <p:sp>
        <p:nvSpPr>
          <p:cNvPr id="46" name="TextBox 38"/>
          <p:cNvSpPr txBox="1">
            <a:spLocks noChangeArrowheads="1"/>
          </p:cNvSpPr>
          <p:nvPr/>
        </p:nvSpPr>
        <p:spPr bwMode="auto">
          <a:xfrm>
            <a:off x="9059735" y="1089027"/>
            <a:ext cx="127976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Helvetica Neue "/>
                <a:cs typeface="Helvetica Neue "/>
              </a:rPr>
              <a:t>Infected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/>
          </p:nvPr>
        </p:nvGraphicFramePr>
        <p:xfrm>
          <a:off x="5523449" y="1697772"/>
          <a:ext cx="5090112" cy="47275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6264"/>
                <a:gridCol w="636264"/>
                <a:gridCol w="636264"/>
                <a:gridCol w="636264"/>
                <a:gridCol w="636264"/>
                <a:gridCol w="636264"/>
                <a:gridCol w="636264"/>
                <a:gridCol w="636264"/>
              </a:tblGrid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</a:tbl>
          </a:graphicData>
        </a:graphic>
      </p:graphicFrame>
      <p:sp>
        <p:nvSpPr>
          <p:cNvPr id="16" name="Oval 15"/>
          <p:cNvSpPr/>
          <p:nvPr/>
        </p:nvSpPr>
        <p:spPr>
          <a:xfrm>
            <a:off x="8180063" y="1788794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9474755" y="1788794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10059029" y="178720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5664829" y="23574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10034263" y="414972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5652763" y="177291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5652129" y="3019428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9462763" y="2427289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7519589" y="23574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7570463" y="4191003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8840463" y="177291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6275063" y="355788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6274429" y="23574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8852529" y="538321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6910063" y="296862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8840463" y="4167189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2" name="Oval 31"/>
          <p:cNvSpPr/>
          <p:nvPr/>
        </p:nvSpPr>
        <p:spPr>
          <a:xfrm>
            <a:off x="7519589" y="177291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8179429" y="296862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9411889" y="59642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7570463" y="59642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10034263" y="4773318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6910063" y="4778378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8" name="Oval 37"/>
          <p:cNvSpPr/>
          <p:nvPr/>
        </p:nvSpPr>
        <p:spPr>
          <a:xfrm>
            <a:off x="8180063" y="538321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6275063" y="538321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9467748" y="355947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49" name="Oval 48"/>
          <p:cNvSpPr/>
          <p:nvPr/>
        </p:nvSpPr>
        <p:spPr>
          <a:xfrm>
            <a:off x="8840463" y="297021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0" name="Oval 49"/>
          <p:cNvSpPr/>
          <p:nvPr/>
        </p:nvSpPr>
        <p:spPr>
          <a:xfrm>
            <a:off x="8840463" y="355788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1" name="Oval 50"/>
          <p:cNvSpPr/>
          <p:nvPr/>
        </p:nvSpPr>
        <p:spPr>
          <a:xfrm>
            <a:off x="6275063" y="59642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2" name="Oval 51"/>
          <p:cNvSpPr/>
          <p:nvPr/>
        </p:nvSpPr>
        <p:spPr>
          <a:xfrm>
            <a:off x="5652763" y="414972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3" name="Oval 52"/>
          <p:cNvSpPr/>
          <p:nvPr/>
        </p:nvSpPr>
        <p:spPr>
          <a:xfrm>
            <a:off x="5652763" y="4759029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5652763" y="538321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5" name="Oval 54"/>
          <p:cNvSpPr/>
          <p:nvPr/>
        </p:nvSpPr>
        <p:spPr>
          <a:xfrm>
            <a:off x="5652763" y="59642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6" name="Oval 55"/>
          <p:cNvSpPr/>
          <p:nvPr/>
        </p:nvSpPr>
        <p:spPr>
          <a:xfrm>
            <a:off x="6274430" y="1791669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7" name="Oval 56"/>
          <p:cNvSpPr/>
          <p:nvPr/>
        </p:nvSpPr>
        <p:spPr>
          <a:xfrm>
            <a:off x="6934196" y="1802459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8" name="Oval 57"/>
          <p:cNvSpPr/>
          <p:nvPr/>
        </p:nvSpPr>
        <p:spPr>
          <a:xfrm>
            <a:off x="6895903" y="242570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9" name="Oval 58"/>
          <p:cNvSpPr/>
          <p:nvPr/>
        </p:nvSpPr>
        <p:spPr>
          <a:xfrm>
            <a:off x="8181751" y="242570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0" name="Oval 59"/>
          <p:cNvSpPr/>
          <p:nvPr/>
        </p:nvSpPr>
        <p:spPr>
          <a:xfrm>
            <a:off x="8891049" y="241935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5" name="Oval 64"/>
          <p:cNvSpPr/>
          <p:nvPr/>
        </p:nvSpPr>
        <p:spPr>
          <a:xfrm>
            <a:off x="10078179" y="233754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6" name="Oval 65"/>
          <p:cNvSpPr/>
          <p:nvPr/>
        </p:nvSpPr>
        <p:spPr>
          <a:xfrm>
            <a:off x="10039886" y="2960783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9" name="Oval 68"/>
          <p:cNvSpPr/>
          <p:nvPr/>
        </p:nvSpPr>
        <p:spPr>
          <a:xfrm>
            <a:off x="8143458" y="5982993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0" name="Oval 69"/>
          <p:cNvSpPr/>
          <p:nvPr/>
        </p:nvSpPr>
        <p:spPr>
          <a:xfrm>
            <a:off x="8852756" y="5976643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4" name="Oval 73"/>
          <p:cNvSpPr/>
          <p:nvPr/>
        </p:nvSpPr>
        <p:spPr>
          <a:xfrm>
            <a:off x="10059030" y="3544094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5" name="Oval 74"/>
          <p:cNvSpPr/>
          <p:nvPr/>
        </p:nvSpPr>
        <p:spPr>
          <a:xfrm>
            <a:off x="9445307" y="2997994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6" name="Oval 85"/>
          <p:cNvSpPr/>
          <p:nvPr/>
        </p:nvSpPr>
        <p:spPr>
          <a:xfrm>
            <a:off x="5652130" y="3559475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7" name="Oval 86"/>
          <p:cNvSpPr/>
          <p:nvPr/>
        </p:nvSpPr>
        <p:spPr>
          <a:xfrm>
            <a:off x="6334975" y="2997994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853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9" name="Picture 1" descr="Compass-Rose-BW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92190" y="966387"/>
            <a:ext cx="1532291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20" name="Rectangle 4"/>
          <p:cNvSpPr>
            <a:spLocks noChangeArrowheads="1"/>
          </p:cNvSpPr>
          <p:nvPr/>
        </p:nvSpPr>
        <p:spPr bwMode="auto">
          <a:xfrm>
            <a:off x="3092329" y="598085"/>
            <a:ext cx="3513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Helvetica Neue"/>
                <a:cs typeface="Helvetica Neue"/>
              </a:rPr>
              <a:t>N</a:t>
            </a:r>
            <a:endParaRPr lang="en-US">
              <a:latin typeface="Helvetica Neue"/>
              <a:cs typeface="Helvetica Neue"/>
            </a:endParaRPr>
          </a:p>
        </p:txBody>
      </p:sp>
      <p:sp>
        <p:nvSpPr>
          <p:cNvPr id="17421" name="Rectangle 15"/>
          <p:cNvSpPr>
            <a:spLocks noChangeArrowheads="1"/>
          </p:cNvSpPr>
          <p:nvPr/>
        </p:nvSpPr>
        <p:spPr bwMode="auto">
          <a:xfrm>
            <a:off x="3130429" y="2352274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Helvetica Neue"/>
                <a:cs typeface="Helvetica Neue"/>
              </a:rPr>
              <a:t>S</a:t>
            </a:r>
            <a:endParaRPr lang="en-US">
              <a:latin typeface="Helvetica Neue"/>
              <a:cs typeface="Helvetica Neue"/>
            </a:endParaRPr>
          </a:p>
        </p:txBody>
      </p:sp>
      <p:sp>
        <p:nvSpPr>
          <p:cNvPr id="17422" name="Rectangle 17"/>
          <p:cNvSpPr>
            <a:spLocks noChangeArrowheads="1"/>
          </p:cNvSpPr>
          <p:nvPr/>
        </p:nvSpPr>
        <p:spPr bwMode="auto">
          <a:xfrm>
            <a:off x="4037180" y="1461685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Helvetica Neue"/>
                <a:cs typeface="Helvetica Neue"/>
              </a:rPr>
              <a:t>E</a:t>
            </a:r>
            <a:endParaRPr lang="en-US">
              <a:latin typeface="Helvetica Neue"/>
              <a:cs typeface="Helvetica Neue"/>
            </a:endParaRPr>
          </a:p>
        </p:txBody>
      </p:sp>
      <p:sp>
        <p:nvSpPr>
          <p:cNvPr id="17423" name="Rectangle 18"/>
          <p:cNvSpPr>
            <a:spLocks noChangeArrowheads="1"/>
          </p:cNvSpPr>
          <p:nvPr/>
        </p:nvSpPr>
        <p:spPr bwMode="auto">
          <a:xfrm>
            <a:off x="2071537" y="1461685"/>
            <a:ext cx="4026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dirty="0">
                <a:latin typeface="Helvetica Neue"/>
                <a:cs typeface="Helvetica Neue"/>
              </a:rPr>
              <a:t>W</a:t>
            </a:r>
            <a:endParaRPr lang="en-US" dirty="0">
              <a:latin typeface="Helvetica Neue"/>
              <a:cs typeface="Helvetica Neue"/>
            </a:endParaRP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1403907" y="3441980"/>
            <a:ext cx="3951989" cy="3477875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Helvetica Neue Light"/>
                <a:ea typeface="Arial" charset="0"/>
                <a:cs typeface="Helvetica Neue Light"/>
              </a:rPr>
              <a:t> Remove to create first case</a:t>
            </a:r>
          </a:p>
          <a:p>
            <a:pPr>
              <a:buFont typeface="Arial" charset="0"/>
              <a:buChar char="•"/>
            </a:pPr>
            <a:endParaRPr lang="en-US" sz="2000" dirty="0">
              <a:solidFill>
                <a:schemeClr val="tx2"/>
              </a:solidFill>
              <a:latin typeface="Helvetica Neue Light"/>
              <a:ea typeface="Arial" charset="0"/>
              <a:cs typeface="Helvetica Neue Light"/>
            </a:endParaRPr>
          </a:p>
          <a:p>
            <a:pPr>
              <a:buFont typeface="Arial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Helvetica Neue Light"/>
                <a:ea typeface="Arial" charset="0"/>
                <a:cs typeface="Helvetica Neue Light"/>
              </a:rPr>
              <a:t> Infect susceptible </a:t>
            </a:r>
            <a:r>
              <a:rPr lang="en-US" sz="2000" dirty="0" err="1">
                <a:solidFill>
                  <a:schemeClr val="tx2"/>
                </a:solidFill>
                <a:latin typeface="Helvetica Neue Light"/>
                <a:ea typeface="Arial" charset="0"/>
                <a:cs typeface="Helvetica Neue Light"/>
              </a:rPr>
              <a:t>neighbours</a:t>
            </a:r>
            <a:endParaRPr lang="en-US" sz="2000" dirty="0">
              <a:solidFill>
                <a:schemeClr val="tx2"/>
              </a:solidFill>
              <a:latin typeface="Helvetica Neue Light"/>
              <a:ea typeface="Arial" charset="0"/>
              <a:cs typeface="Helvetica Neue Light"/>
            </a:endParaRPr>
          </a:p>
          <a:p>
            <a:pPr>
              <a:buFont typeface="Arial" charset="0"/>
              <a:buChar char="•"/>
            </a:pPr>
            <a:endParaRPr lang="en-US" sz="2000" dirty="0">
              <a:solidFill>
                <a:schemeClr val="tx2"/>
              </a:solidFill>
              <a:latin typeface="Helvetica Neue Light"/>
              <a:ea typeface="Arial" charset="0"/>
              <a:cs typeface="Helvetica Neue Light"/>
            </a:endParaRPr>
          </a:p>
          <a:p>
            <a:pPr>
              <a:buFont typeface="Arial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Helvetica Neue Light"/>
                <a:ea typeface="Arial" charset="0"/>
                <a:cs typeface="Helvetica Neue Light"/>
              </a:rPr>
              <a:t> Repeat until epidemic over</a:t>
            </a:r>
          </a:p>
          <a:p>
            <a:pPr>
              <a:buFont typeface="Arial" charset="0"/>
              <a:buChar char="•"/>
            </a:pPr>
            <a:endParaRPr lang="en-US" sz="2000" dirty="0">
              <a:solidFill>
                <a:schemeClr val="tx2"/>
              </a:solidFill>
              <a:latin typeface="Helvetica Neue Light"/>
              <a:ea typeface="Arial" charset="0"/>
              <a:cs typeface="Helvetica Neue Light"/>
            </a:endParaRPr>
          </a:p>
          <a:p>
            <a:pPr>
              <a:buFont typeface="Arial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Helvetica Neue Light"/>
                <a:ea typeface="Arial" charset="0"/>
                <a:cs typeface="Helvetica Neue Light"/>
              </a:rPr>
              <a:t> Record total cases</a:t>
            </a:r>
          </a:p>
          <a:p>
            <a:pPr>
              <a:buFont typeface="Arial" charset="0"/>
              <a:buChar char="•"/>
            </a:pPr>
            <a:endParaRPr lang="en-US" sz="2000" dirty="0">
              <a:solidFill>
                <a:schemeClr val="tx2"/>
              </a:solidFill>
              <a:latin typeface="Helvetica Neue Light"/>
              <a:ea typeface="Arial" charset="0"/>
              <a:cs typeface="Helvetica Neue Light"/>
            </a:endParaRPr>
          </a:p>
          <a:p>
            <a:pPr>
              <a:buFont typeface="Arial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Helvetica Neue Light"/>
                <a:ea typeface="Arial" charset="0"/>
                <a:cs typeface="Helvetica Neue Light"/>
              </a:rPr>
              <a:t> Try with 48 vaccinated/16 not</a:t>
            </a:r>
          </a:p>
          <a:p>
            <a:pPr>
              <a:buFont typeface="Arial" charset="0"/>
              <a:buChar char="•"/>
            </a:pPr>
            <a:endParaRPr lang="en-US" sz="2000" dirty="0">
              <a:solidFill>
                <a:schemeClr val="tx2"/>
              </a:solidFill>
              <a:latin typeface="Helvetica Neue Light"/>
              <a:ea typeface="Arial" charset="0"/>
              <a:cs typeface="Helvetica Neue Light"/>
            </a:endParaRPr>
          </a:p>
          <a:p>
            <a:pPr>
              <a:buFont typeface="Arial" charset="0"/>
              <a:buChar char="•"/>
            </a:pPr>
            <a:endParaRPr lang="en-US" sz="2000" dirty="0">
              <a:solidFill>
                <a:schemeClr val="tx2"/>
              </a:solidFill>
              <a:latin typeface="Helvetica Neue Light"/>
              <a:ea typeface="Arial" charset="0"/>
              <a:cs typeface="Helvetica Neue Light"/>
            </a:endParaRPr>
          </a:p>
        </p:txBody>
      </p:sp>
      <p:sp>
        <p:nvSpPr>
          <p:cNvPr id="40" name="Oval 39"/>
          <p:cNvSpPr/>
          <p:nvPr/>
        </p:nvSpPr>
        <p:spPr>
          <a:xfrm rot="18908395">
            <a:off x="8450531" y="155577"/>
            <a:ext cx="383073" cy="36036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8448844" y="612777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8415092" y="1079500"/>
            <a:ext cx="459012" cy="431800"/>
          </a:xfrm>
          <a:prstGeom prst="rect">
            <a:avLst/>
          </a:prstGeom>
          <a:solidFill>
            <a:srgbClr val="50B433"/>
          </a:solidFill>
          <a:ln w="50800">
            <a:solidFill>
              <a:schemeClr val="tx1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008000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43" name="TextBox 32"/>
          <p:cNvSpPr txBox="1">
            <a:spLocks noChangeArrowheads="1"/>
          </p:cNvSpPr>
          <p:nvPr/>
        </p:nvSpPr>
        <p:spPr bwMode="auto">
          <a:xfrm>
            <a:off x="9059735" y="80964"/>
            <a:ext cx="16846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Helvetica Neue "/>
                <a:cs typeface="Helvetica Neue "/>
              </a:rPr>
              <a:t>Vaccinated</a:t>
            </a:r>
          </a:p>
        </p:txBody>
      </p:sp>
      <p:sp>
        <p:nvSpPr>
          <p:cNvPr id="45" name="TextBox 37"/>
          <p:cNvSpPr txBox="1">
            <a:spLocks noChangeArrowheads="1"/>
          </p:cNvSpPr>
          <p:nvPr/>
        </p:nvSpPr>
        <p:spPr bwMode="auto">
          <a:xfrm>
            <a:off x="9059735" y="585789"/>
            <a:ext cx="177584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latin typeface="Helvetica Neue "/>
                <a:cs typeface="Helvetica Neue "/>
              </a:rPr>
              <a:t>Susceptible</a:t>
            </a:r>
          </a:p>
        </p:txBody>
      </p:sp>
      <p:sp>
        <p:nvSpPr>
          <p:cNvPr id="46" name="TextBox 38"/>
          <p:cNvSpPr txBox="1">
            <a:spLocks noChangeArrowheads="1"/>
          </p:cNvSpPr>
          <p:nvPr/>
        </p:nvSpPr>
        <p:spPr bwMode="auto">
          <a:xfrm>
            <a:off x="9059735" y="1089027"/>
            <a:ext cx="127976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Helvetica Neue "/>
                <a:cs typeface="Helvetica Neue "/>
              </a:rPr>
              <a:t>Infected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/>
          </p:nvPr>
        </p:nvGraphicFramePr>
        <p:xfrm>
          <a:off x="5523449" y="1697772"/>
          <a:ext cx="5090112" cy="47275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6264"/>
                <a:gridCol w="636264"/>
                <a:gridCol w="636264"/>
                <a:gridCol w="636264"/>
                <a:gridCol w="636264"/>
                <a:gridCol w="636264"/>
                <a:gridCol w="636264"/>
                <a:gridCol w="636264"/>
              </a:tblGrid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</a:tbl>
          </a:graphicData>
        </a:graphic>
      </p:graphicFrame>
      <p:sp>
        <p:nvSpPr>
          <p:cNvPr id="16" name="Oval 15"/>
          <p:cNvSpPr/>
          <p:nvPr/>
        </p:nvSpPr>
        <p:spPr>
          <a:xfrm>
            <a:off x="8180063" y="1788794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9474755" y="1788794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10059029" y="178720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5664829" y="23574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10034263" y="414972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5652763" y="177291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5652129" y="3019428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9462763" y="2427289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7519589" y="23574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7570463" y="4191003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8840463" y="177291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6275063" y="355788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6274429" y="23574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8852529" y="538321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6910063" y="296862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8840463" y="4167189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2" name="Oval 31"/>
          <p:cNvSpPr/>
          <p:nvPr/>
        </p:nvSpPr>
        <p:spPr>
          <a:xfrm>
            <a:off x="7519589" y="177291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8179429" y="296862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9411889" y="59642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7570463" y="59642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10034263" y="4773318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6910063" y="4778378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8" name="Oval 37"/>
          <p:cNvSpPr/>
          <p:nvPr/>
        </p:nvSpPr>
        <p:spPr>
          <a:xfrm>
            <a:off x="8180063" y="538321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6275063" y="538321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9467748" y="355947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49" name="Oval 48"/>
          <p:cNvSpPr/>
          <p:nvPr/>
        </p:nvSpPr>
        <p:spPr>
          <a:xfrm>
            <a:off x="8840463" y="297021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0" name="Oval 49"/>
          <p:cNvSpPr/>
          <p:nvPr/>
        </p:nvSpPr>
        <p:spPr>
          <a:xfrm>
            <a:off x="8840463" y="355788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1" name="Oval 50"/>
          <p:cNvSpPr/>
          <p:nvPr/>
        </p:nvSpPr>
        <p:spPr>
          <a:xfrm>
            <a:off x="6275063" y="59642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2" name="Oval 51"/>
          <p:cNvSpPr/>
          <p:nvPr/>
        </p:nvSpPr>
        <p:spPr>
          <a:xfrm>
            <a:off x="5652763" y="414972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3" name="Oval 52"/>
          <p:cNvSpPr/>
          <p:nvPr/>
        </p:nvSpPr>
        <p:spPr>
          <a:xfrm>
            <a:off x="5652763" y="4759029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5652763" y="538321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5" name="Oval 54"/>
          <p:cNvSpPr/>
          <p:nvPr/>
        </p:nvSpPr>
        <p:spPr>
          <a:xfrm>
            <a:off x="5652763" y="59642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6" name="Oval 55"/>
          <p:cNvSpPr/>
          <p:nvPr/>
        </p:nvSpPr>
        <p:spPr>
          <a:xfrm>
            <a:off x="6274430" y="1791669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7" name="Oval 56"/>
          <p:cNvSpPr/>
          <p:nvPr/>
        </p:nvSpPr>
        <p:spPr>
          <a:xfrm>
            <a:off x="6934196" y="1802459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8" name="Oval 57"/>
          <p:cNvSpPr/>
          <p:nvPr/>
        </p:nvSpPr>
        <p:spPr>
          <a:xfrm>
            <a:off x="6895903" y="242570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9" name="Oval 58"/>
          <p:cNvSpPr/>
          <p:nvPr/>
        </p:nvSpPr>
        <p:spPr>
          <a:xfrm>
            <a:off x="8181751" y="242570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0" name="Oval 59"/>
          <p:cNvSpPr/>
          <p:nvPr/>
        </p:nvSpPr>
        <p:spPr>
          <a:xfrm>
            <a:off x="8891049" y="241935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5" name="Oval 64"/>
          <p:cNvSpPr/>
          <p:nvPr/>
        </p:nvSpPr>
        <p:spPr>
          <a:xfrm>
            <a:off x="10078179" y="233754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6" name="Oval 65"/>
          <p:cNvSpPr/>
          <p:nvPr/>
        </p:nvSpPr>
        <p:spPr>
          <a:xfrm>
            <a:off x="10039886" y="2960783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9" name="Oval 68"/>
          <p:cNvSpPr/>
          <p:nvPr/>
        </p:nvSpPr>
        <p:spPr>
          <a:xfrm>
            <a:off x="8143458" y="5982993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0" name="Oval 69"/>
          <p:cNvSpPr/>
          <p:nvPr/>
        </p:nvSpPr>
        <p:spPr>
          <a:xfrm>
            <a:off x="8852756" y="5976643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4" name="Oval 73"/>
          <p:cNvSpPr/>
          <p:nvPr/>
        </p:nvSpPr>
        <p:spPr>
          <a:xfrm>
            <a:off x="10059030" y="3544094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5" name="Oval 74"/>
          <p:cNvSpPr/>
          <p:nvPr/>
        </p:nvSpPr>
        <p:spPr>
          <a:xfrm>
            <a:off x="9445307" y="2997994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6" name="Oval 85"/>
          <p:cNvSpPr/>
          <p:nvPr/>
        </p:nvSpPr>
        <p:spPr>
          <a:xfrm>
            <a:off x="5652130" y="3559475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7" name="Oval 86"/>
          <p:cNvSpPr/>
          <p:nvPr/>
        </p:nvSpPr>
        <p:spPr>
          <a:xfrm>
            <a:off x="6334975" y="2997994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09880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2029393" y="2636549"/>
            <a:ext cx="835123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xmlns:mv="urn:schemas-microsoft-com:mac:vml" xmlns:mc="http://schemas.openxmlformats.org/markup-compatibility/2006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R</a:t>
            </a:r>
            <a:r>
              <a:rPr lang="en-GB" sz="2800" baseline="-25000" dirty="0">
                <a:solidFill>
                  <a:schemeClr val="tx2"/>
                </a:solidFill>
                <a:latin typeface="Helvetica Neue Light"/>
                <a:cs typeface="Helvetica Neue Light"/>
              </a:rPr>
              <a:t>0</a:t>
            </a:r>
            <a:r>
              <a:rPr lang="en-GB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 measures how quickly an epidemic will take off…</a:t>
            </a:r>
            <a:endParaRPr lang="en-US" sz="2800" dirty="0">
              <a:solidFill>
                <a:schemeClr val="tx2"/>
              </a:solidFill>
              <a:latin typeface="Helvetica Neue Light"/>
              <a:cs typeface="Helvetica Neue Light"/>
            </a:endParaRPr>
          </a:p>
        </p:txBody>
      </p:sp>
      <p:sp>
        <p:nvSpPr>
          <p:cNvPr id="19" name="AutoShape 14"/>
          <p:cNvSpPr>
            <a:spLocks noChangeArrowheads="1"/>
          </p:cNvSpPr>
          <p:nvPr/>
        </p:nvSpPr>
        <p:spPr bwMode="auto">
          <a:xfrm>
            <a:off x="2108766" y="3503626"/>
            <a:ext cx="3374280" cy="1719263"/>
          </a:xfrm>
          <a:prstGeom prst="roundRect">
            <a:avLst>
              <a:gd name="adj" fmla="val 16667"/>
            </a:avLst>
          </a:prstGeom>
          <a:solidFill>
            <a:srgbClr val="66FF66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en-US" sz="2000" dirty="0">
              <a:latin typeface="Helvetica Neue Light"/>
              <a:ea typeface="Times New Roman" charset="0"/>
              <a:cs typeface="Helvetica Neue Light"/>
            </a:endParaRPr>
          </a:p>
          <a:p>
            <a:pPr algn="ctr">
              <a:defRPr/>
            </a:pPr>
            <a:r>
              <a:rPr lang="en-US" sz="4000" dirty="0">
                <a:latin typeface="Helvetica Neue Light"/>
                <a:ea typeface="Times New Roman" charset="0"/>
                <a:cs typeface="Helvetica Neue Light"/>
              </a:rPr>
              <a:t>R</a:t>
            </a:r>
            <a:r>
              <a:rPr lang="en-US" sz="4000" baseline="-30000" dirty="0">
                <a:latin typeface="Helvetica Neue Light"/>
                <a:ea typeface="Times New Roman" charset="0"/>
                <a:cs typeface="Helvetica Neue Light"/>
              </a:rPr>
              <a:t>0 </a:t>
            </a:r>
            <a:r>
              <a:rPr lang="en-US" sz="4000" dirty="0">
                <a:latin typeface="Helvetica Neue Light"/>
                <a:ea typeface="Times New Roman" charset="0"/>
                <a:cs typeface="Helvetica Neue Light"/>
              </a:rPr>
              <a:t>&lt; 1</a:t>
            </a:r>
          </a:p>
          <a:p>
            <a:pPr algn="ctr">
              <a:defRPr/>
            </a:pPr>
            <a:endParaRPr lang="en-US" dirty="0">
              <a:ln>
                <a:solidFill>
                  <a:srgbClr val="000000"/>
                </a:solidFill>
              </a:ln>
              <a:latin typeface="Helvetica Neue Light"/>
              <a:ea typeface="Times New Roman" charset="0"/>
              <a:cs typeface="Helvetica Neue Light"/>
            </a:endParaRPr>
          </a:p>
          <a:p>
            <a:pPr algn="ctr">
              <a:defRPr/>
            </a:pPr>
            <a:r>
              <a:rPr lang="en-GB" dirty="0">
                <a:latin typeface="Helvetica Neue Light"/>
                <a:ea typeface="Times New Roman" charset="0"/>
                <a:cs typeface="Helvetica Neue Light"/>
              </a:rPr>
              <a:t>Cases </a:t>
            </a:r>
            <a:r>
              <a:rPr lang="en-GB" b="1" dirty="0">
                <a:latin typeface="Helvetica Neue"/>
                <a:ea typeface="Times New Roman" charset="0"/>
                <a:cs typeface="Helvetica Neue"/>
              </a:rPr>
              <a:t>decrease</a:t>
            </a:r>
            <a:r>
              <a:rPr lang="en-GB" dirty="0">
                <a:latin typeface="Helvetica Neue Light"/>
                <a:ea typeface="Times New Roman" charset="0"/>
                <a:cs typeface="Helvetica Neue Light"/>
              </a:rPr>
              <a:t> each step</a:t>
            </a:r>
            <a:endParaRPr lang="en-US" baseline="-30000" dirty="0">
              <a:latin typeface="Helvetica Neue Light"/>
              <a:ea typeface="Times New Roman" charset="0"/>
              <a:cs typeface="Helvetica Neue Light"/>
            </a:endParaRPr>
          </a:p>
          <a:p>
            <a:pPr algn="ctr">
              <a:defRPr/>
            </a:pPr>
            <a:endParaRPr lang="en-US" sz="2400" dirty="0">
              <a:latin typeface="Helvetica Neue Light"/>
              <a:ea typeface="Times New Roman" charset="0"/>
              <a:cs typeface="Helvetica Neue Light"/>
            </a:endParaRPr>
          </a:p>
        </p:txBody>
      </p:sp>
      <p:sp>
        <p:nvSpPr>
          <p:cNvPr id="20" name="AutoShape 15"/>
          <p:cNvSpPr>
            <a:spLocks noChangeArrowheads="1"/>
          </p:cNvSpPr>
          <p:nvPr/>
        </p:nvSpPr>
        <p:spPr bwMode="auto">
          <a:xfrm>
            <a:off x="6249924" y="3503626"/>
            <a:ext cx="3374280" cy="1719263"/>
          </a:xfrm>
          <a:prstGeom prst="roundRect">
            <a:avLst>
              <a:gd name="adj" fmla="val 16667"/>
            </a:avLst>
          </a:prstGeom>
          <a:solidFill>
            <a:srgbClr val="FF505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sz="2000" dirty="0">
              <a:latin typeface="Helvetica Neue Light"/>
              <a:cs typeface="Helvetica Neue Light"/>
            </a:endParaRPr>
          </a:p>
          <a:p>
            <a:pPr algn="ctr"/>
            <a:r>
              <a:rPr lang="en-US" sz="4000" dirty="0">
                <a:latin typeface="Helvetica Neue Light"/>
                <a:cs typeface="Helvetica Neue Light"/>
              </a:rPr>
              <a:t>R</a:t>
            </a:r>
            <a:r>
              <a:rPr lang="en-US" sz="4000" baseline="-30000" dirty="0">
                <a:latin typeface="Helvetica Neue Light"/>
                <a:cs typeface="Helvetica Neue Light"/>
              </a:rPr>
              <a:t>0 </a:t>
            </a:r>
            <a:r>
              <a:rPr lang="en-US" sz="4000" dirty="0">
                <a:latin typeface="Helvetica Neue Light"/>
                <a:cs typeface="Helvetica Neue Light"/>
              </a:rPr>
              <a:t>&gt; 1</a:t>
            </a:r>
          </a:p>
          <a:p>
            <a:pPr algn="ctr"/>
            <a:endParaRPr lang="en-US" dirty="0">
              <a:latin typeface="Helvetica Neue Light"/>
              <a:cs typeface="Helvetica Neue Light"/>
            </a:endParaRPr>
          </a:p>
          <a:p>
            <a:pPr algn="ctr"/>
            <a:r>
              <a:rPr lang="en-GB" dirty="0">
                <a:latin typeface="Helvetica Neue Light"/>
                <a:cs typeface="Helvetica Neue Light"/>
              </a:rPr>
              <a:t>Cases </a:t>
            </a:r>
            <a:r>
              <a:rPr lang="en-GB" b="1" dirty="0">
                <a:latin typeface="Helvetica Neue"/>
                <a:cs typeface="Helvetica Neue"/>
              </a:rPr>
              <a:t>increase</a:t>
            </a:r>
            <a:r>
              <a:rPr lang="en-GB" dirty="0">
                <a:latin typeface="Helvetica Neue Light"/>
                <a:cs typeface="Helvetica Neue Light"/>
              </a:rPr>
              <a:t> each step</a:t>
            </a:r>
            <a:endParaRPr lang="en-US" baseline="-30000" dirty="0">
              <a:latin typeface="Helvetica Neue Light"/>
              <a:cs typeface="Helvetica Neue Light"/>
            </a:endParaRPr>
          </a:p>
          <a:p>
            <a:pPr algn="ctr"/>
            <a:endParaRPr lang="en-US" sz="2400" dirty="0">
              <a:latin typeface="Helvetica Neue Light"/>
              <a:cs typeface="Helvetica Neue Light"/>
            </a:endParaRPr>
          </a:p>
        </p:txBody>
      </p:sp>
      <p:grpSp>
        <p:nvGrpSpPr>
          <p:cNvPr id="2" name="Group 80"/>
          <p:cNvGrpSpPr>
            <a:grpSpLocks/>
          </p:cNvGrpSpPr>
          <p:nvPr/>
        </p:nvGrpSpPr>
        <p:grpSpPr bwMode="auto">
          <a:xfrm>
            <a:off x="3124134" y="5432953"/>
            <a:ext cx="1435389" cy="965200"/>
            <a:chOff x="1219200" y="5410200"/>
            <a:chExt cx="1862138" cy="1177925"/>
          </a:xfrm>
        </p:grpSpPr>
        <p:grpSp>
          <p:nvGrpSpPr>
            <p:cNvPr id="3" name="Group 73"/>
            <p:cNvGrpSpPr>
              <a:grpSpLocks noChangeAspect="1"/>
            </p:cNvGrpSpPr>
            <p:nvPr/>
          </p:nvGrpSpPr>
          <p:grpSpPr bwMode="auto">
            <a:xfrm>
              <a:off x="1447800" y="5867400"/>
              <a:ext cx="338138" cy="720725"/>
              <a:chOff x="609600" y="5486400"/>
              <a:chExt cx="609600" cy="1295400"/>
            </a:xfrm>
          </p:grpSpPr>
          <p:sp>
            <p:nvSpPr>
              <p:cNvPr id="38" name="Rounded Rectangle 37"/>
              <p:cNvSpPr/>
              <p:nvPr/>
            </p:nvSpPr>
            <p:spPr>
              <a:xfrm>
                <a:off x="724079" y="5791704"/>
                <a:ext cx="380643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39" name="Oval 38"/>
              <p:cNvSpPr>
                <a:spLocks noChangeAspect="1"/>
              </p:cNvSpPr>
              <p:nvPr/>
            </p:nvSpPr>
            <p:spPr>
              <a:xfrm>
                <a:off x="778457" y="5486400"/>
                <a:ext cx="269025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40" name="Straight Connector 39"/>
              <p:cNvCxnSpPr/>
              <p:nvPr/>
            </p:nvCxnSpPr>
            <p:spPr>
              <a:xfrm rot="5400000">
                <a:off x="494270" y="5941274"/>
                <a:ext cx="382343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 rot="5400000">
                <a:off x="645956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rot="5400000">
                <a:off x="800502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 rot="16200000" flipH="1">
                <a:off x="953612" y="5939847"/>
                <a:ext cx="379489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" name="Group 94"/>
            <p:cNvGrpSpPr>
              <a:grpSpLocks noChangeAspect="1"/>
            </p:cNvGrpSpPr>
            <p:nvPr/>
          </p:nvGrpSpPr>
          <p:grpSpPr bwMode="auto">
            <a:xfrm>
              <a:off x="1219200" y="5410200"/>
              <a:ext cx="338138" cy="720725"/>
              <a:chOff x="609600" y="5486400"/>
              <a:chExt cx="609600" cy="1295400"/>
            </a:xfrm>
          </p:grpSpPr>
          <p:sp>
            <p:nvSpPr>
              <p:cNvPr id="32" name="Rounded Rectangle 31"/>
              <p:cNvSpPr/>
              <p:nvPr/>
            </p:nvSpPr>
            <p:spPr>
              <a:xfrm>
                <a:off x="724079" y="5791704"/>
                <a:ext cx="380643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33" name="Oval 32"/>
              <p:cNvSpPr>
                <a:spLocks noChangeAspect="1"/>
              </p:cNvSpPr>
              <p:nvPr/>
            </p:nvSpPr>
            <p:spPr>
              <a:xfrm>
                <a:off x="778457" y="5486400"/>
                <a:ext cx="269025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34" name="Straight Connector 33"/>
              <p:cNvCxnSpPr/>
              <p:nvPr/>
            </p:nvCxnSpPr>
            <p:spPr>
              <a:xfrm rot="5400000">
                <a:off x="494270" y="5941274"/>
                <a:ext cx="382343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rot="5400000">
                <a:off x="645956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 rot="5400000">
                <a:off x="800502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 rot="16200000" flipH="1">
                <a:off x="953612" y="5939847"/>
                <a:ext cx="379489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" name="Group 101"/>
            <p:cNvGrpSpPr>
              <a:grpSpLocks noChangeAspect="1"/>
            </p:cNvGrpSpPr>
            <p:nvPr/>
          </p:nvGrpSpPr>
          <p:grpSpPr bwMode="auto">
            <a:xfrm>
              <a:off x="2743200" y="5638800"/>
              <a:ext cx="338138" cy="720725"/>
              <a:chOff x="609600" y="5486400"/>
              <a:chExt cx="609600" cy="1295400"/>
            </a:xfrm>
          </p:grpSpPr>
          <p:sp>
            <p:nvSpPr>
              <p:cNvPr id="26" name="Rounded Rectangle 25"/>
              <p:cNvSpPr/>
              <p:nvPr/>
            </p:nvSpPr>
            <p:spPr>
              <a:xfrm>
                <a:off x="724079" y="5791704"/>
                <a:ext cx="380643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27" name="Oval 26"/>
              <p:cNvSpPr>
                <a:spLocks noChangeAspect="1"/>
              </p:cNvSpPr>
              <p:nvPr/>
            </p:nvSpPr>
            <p:spPr>
              <a:xfrm>
                <a:off x="778457" y="5486400"/>
                <a:ext cx="269025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 rot="5400000">
                <a:off x="494270" y="5941274"/>
                <a:ext cx="382343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rot="5400000">
                <a:off x="645956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5400000">
                <a:off x="800502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 rot="16200000" flipH="1">
                <a:off x="953612" y="5939847"/>
                <a:ext cx="379489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5" name="Straight Arrow Connector 24"/>
            <p:cNvCxnSpPr/>
            <p:nvPr/>
          </p:nvCxnSpPr>
          <p:spPr>
            <a:xfrm>
              <a:off x="1828800" y="6096000"/>
              <a:ext cx="762000" cy="1588"/>
            </a:xfrm>
            <a:prstGeom prst="straightConnector1">
              <a:avLst/>
            </a:prstGeom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81"/>
          <p:cNvGrpSpPr>
            <a:grpSpLocks/>
          </p:cNvGrpSpPr>
          <p:nvPr/>
        </p:nvGrpSpPr>
        <p:grpSpPr bwMode="auto">
          <a:xfrm>
            <a:off x="6556633" y="5532950"/>
            <a:ext cx="2878119" cy="965200"/>
            <a:chOff x="4953000" y="5410200"/>
            <a:chExt cx="3733800" cy="1177925"/>
          </a:xfrm>
        </p:grpSpPr>
        <p:grpSp>
          <p:nvGrpSpPr>
            <p:cNvPr id="7" name="Group 108"/>
            <p:cNvGrpSpPr>
              <a:grpSpLocks noChangeAspect="1"/>
            </p:cNvGrpSpPr>
            <p:nvPr/>
          </p:nvGrpSpPr>
          <p:grpSpPr bwMode="auto">
            <a:xfrm>
              <a:off x="4953000" y="5562600"/>
              <a:ext cx="338138" cy="720725"/>
              <a:chOff x="609600" y="5486400"/>
              <a:chExt cx="609600" cy="1295400"/>
            </a:xfrm>
          </p:grpSpPr>
          <p:sp>
            <p:nvSpPr>
              <p:cNvPr id="90" name="Rounded Rectangle 89"/>
              <p:cNvSpPr/>
              <p:nvPr/>
            </p:nvSpPr>
            <p:spPr>
              <a:xfrm>
                <a:off x="724079" y="5791704"/>
                <a:ext cx="380643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91" name="Oval 90"/>
              <p:cNvSpPr>
                <a:spLocks noChangeAspect="1"/>
              </p:cNvSpPr>
              <p:nvPr/>
            </p:nvSpPr>
            <p:spPr>
              <a:xfrm>
                <a:off x="778457" y="5486400"/>
                <a:ext cx="269025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92" name="Straight Connector 91"/>
              <p:cNvCxnSpPr/>
              <p:nvPr/>
            </p:nvCxnSpPr>
            <p:spPr>
              <a:xfrm rot="5400000">
                <a:off x="494270" y="5941274"/>
                <a:ext cx="382343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/>
              <p:nvPr/>
            </p:nvCxnSpPr>
            <p:spPr>
              <a:xfrm rot="5400000">
                <a:off x="645956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/>
              <p:cNvCxnSpPr/>
              <p:nvPr/>
            </p:nvCxnSpPr>
            <p:spPr>
              <a:xfrm rot="5400000">
                <a:off x="800502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/>
              <p:nvPr/>
            </p:nvCxnSpPr>
            <p:spPr>
              <a:xfrm rot="16200000" flipH="1">
                <a:off x="953612" y="5939847"/>
                <a:ext cx="379489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" name="Group 115"/>
            <p:cNvGrpSpPr>
              <a:grpSpLocks noChangeAspect="1"/>
            </p:cNvGrpSpPr>
            <p:nvPr/>
          </p:nvGrpSpPr>
          <p:grpSpPr bwMode="auto">
            <a:xfrm>
              <a:off x="6324600" y="5867400"/>
              <a:ext cx="338138" cy="720725"/>
              <a:chOff x="609600" y="5486400"/>
              <a:chExt cx="609600" cy="1295400"/>
            </a:xfrm>
          </p:grpSpPr>
          <p:sp>
            <p:nvSpPr>
              <p:cNvPr id="84" name="Rounded Rectangle 83"/>
              <p:cNvSpPr/>
              <p:nvPr/>
            </p:nvSpPr>
            <p:spPr>
              <a:xfrm>
                <a:off x="724079" y="5791704"/>
                <a:ext cx="380643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85" name="Oval 84"/>
              <p:cNvSpPr>
                <a:spLocks noChangeAspect="1"/>
              </p:cNvSpPr>
              <p:nvPr/>
            </p:nvSpPr>
            <p:spPr>
              <a:xfrm>
                <a:off x="778457" y="5486400"/>
                <a:ext cx="269025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86" name="Straight Connector 85"/>
              <p:cNvCxnSpPr/>
              <p:nvPr/>
            </p:nvCxnSpPr>
            <p:spPr>
              <a:xfrm rot="5400000">
                <a:off x="494270" y="5941274"/>
                <a:ext cx="382343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 rot="5400000">
                <a:off x="645956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 rot="5400000">
                <a:off x="800502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 rot="16200000" flipH="1">
                <a:off x="953612" y="5939847"/>
                <a:ext cx="379489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" name="Group 122"/>
            <p:cNvGrpSpPr>
              <a:grpSpLocks noChangeAspect="1"/>
            </p:cNvGrpSpPr>
            <p:nvPr/>
          </p:nvGrpSpPr>
          <p:grpSpPr bwMode="auto">
            <a:xfrm>
              <a:off x="6096000" y="5410200"/>
              <a:ext cx="338138" cy="720725"/>
              <a:chOff x="609600" y="5486400"/>
              <a:chExt cx="609600" cy="1295400"/>
            </a:xfrm>
          </p:grpSpPr>
          <p:sp>
            <p:nvSpPr>
              <p:cNvPr id="78" name="Rounded Rectangle 77"/>
              <p:cNvSpPr/>
              <p:nvPr/>
            </p:nvSpPr>
            <p:spPr>
              <a:xfrm>
                <a:off x="724079" y="5791704"/>
                <a:ext cx="380643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79" name="Oval 78"/>
              <p:cNvSpPr>
                <a:spLocks noChangeAspect="1"/>
              </p:cNvSpPr>
              <p:nvPr/>
            </p:nvSpPr>
            <p:spPr>
              <a:xfrm>
                <a:off x="778457" y="5486400"/>
                <a:ext cx="269025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80" name="Straight Connector 79"/>
              <p:cNvCxnSpPr/>
              <p:nvPr/>
            </p:nvCxnSpPr>
            <p:spPr>
              <a:xfrm rot="5400000">
                <a:off x="494270" y="5941274"/>
                <a:ext cx="382343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/>
              <p:cNvCxnSpPr/>
              <p:nvPr/>
            </p:nvCxnSpPr>
            <p:spPr>
              <a:xfrm rot="5400000">
                <a:off x="645956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/>
              <p:cNvCxnSpPr/>
              <p:nvPr/>
            </p:nvCxnSpPr>
            <p:spPr>
              <a:xfrm rot="5400000">
                <a:off x="800502" y="6589198"/>
                <a:ext cx="382343" cy="2861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/>
              <p:cNvCxnSpPr/>
              <p:nvPr/>
            </p:nvCxnSpPr>
            <p:spPr>
              <a:xfrm rot="16200000" flipH="1">
                <a:off x="953612" y="5939847"/>
                <a:ext cx="379489" cy="151685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" name="Group 129"/>
            <p:cNvGrpSpPr>
              <a:grpSpLocks noChangeAspect="1"/>
            </p:cNvGrpSpPr>
            <p:nvPr/>
          </p:nvGrpSpPr>
          <p:grpSpPr bwMode="auto">
            <a:xfrm>
              <a:off x="8348663" y="5867400"/>
              <a:ext cx="338137" cy="720725"/>
              <a:chOff x="609600" y="5486400"/>
              <a:chExt cx="609600" cy="1295400"/>
            </a:xfrm>
          </p:grpSpPr>
          <p:sp>
            <p:nvSpPr>
              <p:cNvPr id="72" name="Rounded Rectangle 71"/>
              <p:cNvSpPr/>
              <p:nvPr/>
            </p:nvSpPr>
            <p:spPr>
              <a:xfrm>
                <a:off x="724079" y="5791704"/>
                <a:ext cx="380642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73" name="Oval 72"/>
              <p:cNvSpPr>
                <a:spLocks noChangeAspect="1"/>
              </p:cNvSpPr>
              <p:nvPr/>
            </p:nvSpPr>
            <p:spPr>
              <a:xfrm>
                <a:off x="778456" y="5486400"/>
                <a:ext cx="269026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74" name="Straight Connector 73"/>
              <p:cNvCxnSpPr/>
              <p:nvPr/>
            </p:nvCxnSpPr>
            <p:spPr>
              <a:xfrm rot="5400000">
                <a:off x="494271" y="5941274"/>
                <a:ext cx="382343" cy="151684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 rot="5400000">
                <a:off x="645954" y="6589198"/>
                <a:ext cx="382343" cy="2863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 rot="5400000">
                <a:off x="800501" y="6589198"/>
                <a:ext cx="382343" cy="2863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/>
              <p:nvPr/>
            </p:nvCxnSpPr>
            <p:spPr>
              <a:xfrm rot="16200000" flipH="1">
                <a:off x="953614" y="5939846"/>
                <a:ext cx="379489" cy="151684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" name="Group 136"/>
            <p:cNvGrpSpPr>
              <a:grpSpLocks noChangeAspect="1"/>
            </p:cNvGrpSpPr>
            <p:nvPr/>
          </p:nvGrpSpPr>
          <p:grpSpPr bwMode="auto">
            <a:xfrm>
              <a:off x="7586663" y="5486400"/>
              <a:ext cx="338137" cy="720725"/>
              <a:chOff x="609600" y="5486400"/>
              <a:chExt cx="609600" cy="1295400"/>
            </a:xfrm>
          </p:grpSpPr>
          <p:sp>
            <p:nvSpPr>
              <p:cNvPr id="66" name="Rounded Rectangle 65"/>
              <p:cNvSpPr/>
              <p:nvPr/>
            </p:nvSpPr>
            <p:spPr>
              <a:xfrm>
                <a:off x="724079" y="5791704"/>
                <a:ext cx="380642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67" name="Oval 66"/>
              <p:cNvSpPr>
                <a:spLocks noChangeAspect="1"/>
              </p:cNvSpPr>
              <p:nvPr/>
            </p:nvSpPr>
            <p:spPr>
              <a:xfrm>
                <a:off x="778456" y="5486400"/>
                <a:ext cx="269026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68" name="Straight Connector 67"/>
              <p:cNvCxnSpPr/>
              <p:nvPr/>
            </p:nvCxnSpPr>
            <p:spPr>
              <a:xfrm rot="5400000">
                <a:off x="494271" y="5941274"/>
                <a:ext cx="382343" cy="151684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 rot="5400000">
                <a:off x="645954" y="6589198"/>
                <a:ext cx="382343" cy="2863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 rot="5400000">
                <a:off x="800501" y="6589198"/>
                <a:ext cx="382343" cy="2863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 rot="16200000" flipH="1">
                <a:off x="953614" y="5939846"/>
                <a:ext cx="379489" cy="151684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" name="Group 143"/>
            <p:cNvGrpSpPr>
              <a:grpSpLocks noChangeAspect="1"/>
            </p:cNvGrpSpPr>
            <p:nvPr/>
          </p:nvGrpSpPr>
          <p:grpSpPr bwMode="auto">
            <a:xfrm>
              <a:off x="7891463" y="5867400"/>
              <a:ext cx="338137" cy="720725"/>
              <a:chOff x="609600" y="5486400"/>
              <a:chExt cx="609600" cy="1295400"/>
            </a:xfrm>
          </p:grpSpPr>
          <p:sp>
            <p:nvSpPr>
              <p:cNvPr id="60" name="Rounded Rectangle 59"/>
              <p:cNvSpPr/>
              <p:nvPr/>
            </p:nvSpPr>
            <p:spPr>
              <a:xfrm>
                <a:off x="724079" y="5791704"/>
                <a:ext cx="380642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61" name="Oval 60"/>
              <p:cNvSpPr>
                <a:spLocks noChangeAspect="1"/>
              </p:cNvSpPr>
              <p:nvPr/>
            </p:nvSpPr>
            <p:spPr>
              <a:xfrm>
                <a:off x="778456" y="5486400"/>
                <a:ext cx="269026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62" name="Straight Connector 61"/>
              <p:cNvCxnSpPr/>
              <p:nvPr/>
            </p:nvCxnSpPr>
            <p:spPr>
              <a:xfrm rot="5400000">
                <a:off x="494271" y="5941274"/>
                <a:ext cx="382343" cy="151684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 rot="5400000">
                <a:off x="645954" y="6589198"/>
                <a:ext cx="382343" cy="2863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 rot="5400000">
                <a:off x="800501" y="6589198"/>
                <a:ext cx="382343" cy="2863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 rot="16200000" flipH="1">
                <a:off x="953614" y="5939846"/>
                <a:ext cx="379489" cy="151684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" name="Group 150"/>
            <p:cNvGrpSpPr>
              <a:grpSpLocks noChangeAspect="1"/>
            </p:cNvGrpSpPr>
            <p:nvPr/>
          </p:nvGrpSpPr>
          <p:grpSpPr bwMode="auto">
            <a:xfrm>
              <a:off x="8120063" y="5410200"/>
              <a:ext cx="338137" cy="720725"/>
              <a:chOff x="609600" y="5486400"/>
              <a:chExt cx="609600" cy="1295400"/>
            </a:xfrm>
          </p:grpSpPr>
          <p:sp>
            <p:nvSpPr>
              <p:cNvPr id="54" name="Rounded Rectangle 53"/>
              <p:cNvSpPr/>
              <p:nvPr/>
            </p:nvSpPr>
            <p:spPr>
              <a:xfrm>
                <a:off x="724079" y="5791704"/>
                <a:ext cx="380642" cy="607753"/>
              </a:xfrm>
              <a:prstGeom prst="roundRect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sp>
            <p:nvSpPr>
              <p:cNvPr id="55" name="Oval 54"/>
              <p:cNvSpPr>
                <a:spLocks noChangeAspect="1"/>
              </p:cNvSpPr>
              <p:nvPr/>
            </p:nvSpPr>
            <p:spPr>
              <a:xfrm>
                <a:off x="778456" y="5486400"/>
                <a:ext cx="269026" cy="268211"/>
              </a:xfrm>
              <a:prstGeom prst="ellipse">
                <a:avLst/>
              </a:prstGeom>
              <a:solidFill>
                <a:srgbClr val="FF4848"/>
              </a:solidFill>
              <a:ln>
                <a:solidFill>
                  <a:srgbClr val="FF4848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1F497D"/>
                  </a:solidFill>
                  <a:latin typeface="Helvetica Neue Light"/>
                  <a:ea typeface="ＭＳ Ｐゴシック" charset="0"/>
                  <a:cs typeface="Helvetica Neue Light"/>
                </a:endParaRPr>
              </a:p>
            </p:txBody>
          </p:sp>
          <p:cxnSp>
            <p:nvCxnSpPr>
              <p:cNvPr id="56" name="Straight Connector 55"/>
              <p:cNvCxnSpPr/>
              <p:nvPr/>
            </p:nvCxnSpPr>
            <p:spPr>
              <a:xfrm rot="5400000">
                <a:off x="494271" y="5941274"/>
                <a:ext cx="382343" cy="151684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 rot="5400000">
                <a:off x="645954" y="6589198"/>
                <a:ext cx="382343" cy="2863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rot="5400000">
                <a:off x="800501" y="6589198"/>
                <a:ext cx="382343" cy="2863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 rot="16200000" flipH="1">
                <a:off x="953614" y="5939846"/>
                <a:ext cx="379489" cy="151684"/>
              </a:xfrm>
              <a:prstGeom prst="line">
                <a:avLst/>
              </a:prstGeom>
              <a:ln w="50800" cap="flat" cmpd="sng" algn="ctr">
                <a:solidFill>
                  <a:srgbClr val="FF4848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2" name="Straight Arrow Connector 51"/>
            <p:cNvCxnSpPr/>
            <p:nvPr/>
          </p:nvCxnSpPr>
          <p:spPr>
            <a:xfrm>
              <a:off x="6705600" y="5943600"/>
              <a:ext cx="762000" cy="1588"/>
            </a:xfrm>
            <a:prstGeom prst="straightConnector1">
              <a:avLst/>
            </a:prstGeom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/>
            <p:nvPr/>
          </p:nvCxnSpPr>
          <p:spPr>
            <a:xfrm>
              <a:off x="5334000" y="5943600"/>
              <a:ext cx="762000" cy="1588"/>
            </a:xfrm>
            <a:prstGeom prst="straightConnector1">
              <a:avLst/>
            </a:prstGeom>
            <a:ln w="508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6" name="TextBox 95"/>
          <p:cNvSpPr txBox="1"/>
          <p:nvPr/>
        </p:nvSpPr>
        <p:spPr>
          <a:xfrm>
            <a:off x="2130268" y="1227536"/>
            <a:ext cx="9095872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</a:pPr>
            <a:r>
              <a:rPr lang="en-US" sz="3000" b="1" dirty="0">
                <a:solidFill>
                  <a:schemeClr val="tx2"/>
                </a:solidFill>
                <a:latin typeface="Helvetica Neue"/>
                <a:cs typeface="Helvetica Neue"/>
              </a:rPr>
              <a:t>Reproduction number (</a:t>
            </a:r>
            <a:r>
              <a:rPr lang="en-US" sz="3200" b="1" dirty="0">
                <a:solidFill>
                  <a:schemeClr val="tx2"/>
                </a:solidFill>
                <a:latin typeface="Helvetica Neue"/>
                <a:cs typeface="Helvetica Neue"/>
              </a:rPr>
              <a:t>R</a:t>
            </a:r>
            <a:r>
              <a:rPr lang="en-US" sz="3200" b="1" baseline="-25000" dirty="0">
                <a:solidFill>
                  <a:schemeClr val="tx2"/>
                </a:solidFill>
                <a:latin typeface="Helvetica Neue"/>
                <a:cs typeface="Helvetica Neue"/>
              </a:rPr>
              <a:t>0</a:t>
            </a:r>
            <a:r>
              <a:rPr lang="en-US" sz="3200" b="1" dirty="0">
                <a:solidFill>
                  <a:schemeClr val="tx2"/>
                </a:solidFill>
                <a:latin typeface="Helvetica Neue"/>
                <a:cs typeface="Helvetica Neue"/>
              </a:rPr>
              <a:t>)</a:t>
            </a:r>
            <a:endParaRPr lang="en-US" sz="3000" b="1" dirty="0">
              <a:solidFill>
                <a:schemeClr val="tx2"/>
              </a:solidFill>
              <a:latin typeface="Helvetica Neue"/>
              <a:cs typeface="Helvetica Neue"/>
            </a:endParaRPr>
          </a:p>
        </p:txBody>
      </p:sp>
      <p:pic>
        <p:nvPicPr>
          <p:cNvPr id="97" name="Picture 96" descr="015_people-silhouettes-vector-l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57240" t="6151" r="19257"/>
          <a:stretch/>
        </p:blipFill>
        <p:spPr>
          <a:xfrm>
            <a:off x="7673879" y="1101398"/>
            <a:ext cx="386220" cy="967167"/>
          </a:xfrm>
          <a:prstGeom prst="rect">
            <a:avLst/>
          </a:prstGeom>
        </p:spPr>
      </p:pic>
      <p:cxnSp>
        <p:nvCxnSpPr>
          <p:cNvPr id="98" name="Straight Arrow Connector 97"/>
          <p:cNvCxnSpPr/>
          <p:nvPr/>
        </p:nvCxnSpPr>
        <p:spPr>
          <a:xfrm>
            <a:off x="8114109" y="1513298"/>
            <a:ext cx="499181" cy="675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/>
          <p:nvPr/>
        </p:nvCxnSpPr>
        <p:spPr>
          <a:xfrm flipV="1">
            <a:off x="8114102" y="851535"/>
            <a:ext cx="636750" cy="513478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/>
          <p:nvPr/>
        </p:nvCxnSpPr>
        <p:spPr>
          <a:xfrm>
            <a:off x="8114102" y="1695979"/>
            <a:ext cx="636750" cy="527156"/>
          </a:xfrm>
          <a:prstGeom prst="straightConnector1">
            <a:avLst/>
          </a:prstGeom>
          <a:ln w="31750" cmpd="sng">
            <a:solidFill>
              <a:srgbClr val="990A00"/>
            </a:solidFill>
            <a:headEnd type="none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1" name="Rectangle 100"/>
          <p:cNvSpPr/>
          <p:nvPr/>
        </p:nvSpPr>
        <p:spPr>
          <a:xfrm>
            <a:off x="8801484" y="973713"/>
            <a:ext cx="577402" cy="9387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500" dirty="0">
                <a:solidFill>
                  <a:schemeClr val="tx2"/>
                </a:solidFill>
                <a:latin typeface="Helvetica Neue Light"/>
                <a:cs typeface="Helvetica Neue Light"/>
              </a:rPr>
              <a:t>?</a:t>
            </a:r>
            <a:endParaRPr lang="en-US" sz="5500" dirty="0"/>
          </a:p>
        </p:txBody>
      </p:sp>
    </p:spTree>
    <p:extLst>
      <p:ext uri="{BB962C8B-B14F-4D97-AF65-F5344CB8AC3E}">
        <p14:creationId xmlns="" xmlns:p14="http://schemas.microsoft.com/office/powerpoint/2010/main" val="1567326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1235870" y="2948543"/>
            <a:ext cx="972026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00" dirty="0" smtClean="0">
                <a:solidFill>
                  <a:schemeClr val="tx2"/>
                </a:solidFill>
                <a:latin typeface="Helvetica Neue Light"/>
                <a:cs typeface="Helvetica Neue Light"/>
              </a:rPr>
              <a:t>Herd immunity</a:t>
            </a:r>
            <a:endParaRPr lang="en-US" sz="5000" dirty="0">
              <a:latin typeface="Helvetica Neue Light"/>
              <a:cs typeface="Helvetica Neue Ligh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8916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50088" y="1534916"/>
            <a:ext cx="70326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tx2"/>
                </a:solidFill>
                <a:latin typeface="Helvetica Neue Light"/>
                <a:cs typeface="Helvetica Neue Light"/>
              </a:rPr>
              <a:t>Proportion of the population we need to vaccinate:</a:t>
            </a:r>
            <a:endParaRPr lang="en-US" sz="2400" baseline="-25000" dirty="0">
              <a:latin typeface="Helvetica Neue Light"/>
              <a:cs typeface="Helvetica Neue Ligh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235870" y="203200"/>
            <a:ext cx="972026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00" dirty="0">
                <a:solidFill>
                  <a:schemeClr val="tx2"/>
                </a:solidFill>
                <a:latin typeface="Helvetica Neue Light"/>
                <a:cs typeface="Helvetica Neue Light"/>
              </a:rPr>
              <a:t>Herd immunity</a:t>
            </a:r>
            <a:endParaRPr lang="en-US" sz="5000" dirty="0">
              <a:latin typeface="Helvetica Neue Light"/>
              <a:cs typeface="Helvetica Neue Ligh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469807" y="1894981"/>
            <a:ext cx="5212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tx2"/>
                </a:solidFill>
                <a:latin typeface="Helvetica Neue Light"/>
                <a:cs typeface="Helvetica Neue Light"/>
              </a:rPr>
              <a:t>R</a:t>
            </a:r>
            <a:r>
              <a:rPr lang="en-US" sz="2400" baseline="-25000" dirty="0">
                <a:solidFill>
                  <a:schemeClr val="tx2"/>
                </a:solidFill>
                <a:latin typeface="Helvetica Neue Light"/>
                <a:cs typeface="Helvetica Neue Light"/>
              </a:rPr>
              <a:t>0</a:t>
            </a:r>
            <a:endParaRPr lang="en-US" sz="2400" dirty="0"/>
          </a:p>
        </p:txBody>
      </p:sp>
      <p:cxnSp>
        <p:nvCxnSpPr>
          <p:cNvPr id="5" name="Straight Arrow Connector 4"/>
          <p:cNvCxnSpPr/>
          <p:nvPr/>
        </p:nvCxnSpPr>
        <p:spPr bwMode="auto">
          <a:xfrm>
            <a:off x="9228507" y="1905984"/>
            <a:ext cx="935463" cy="1697"/>
          </a:xfrm>
          <a:prstGeom prst="straightConnector1">
            <a:avLst/>
          </a:prstGeom>
          <a:ln w="254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9307113" y="1433316"/>
            <a:ext cx="8531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tx2"/>
                </a:solidFill>
                <a:latin typeface="Helvetica Neue Light"/>
                <a:cs typeface="Helvetica Neue Light"/>
              </a:rPr>
              <a:t>R</a:t>
            </a:r>
            <a:r>
              <a:rPr lang="en-US" sz="2400" baseline="-25000" dirty="0">
                <a:solidFill>
                  <a:schemeClr val="tx2"/>
                </a:solidFill>
                <a:latin typeface="Helvetica Neue Light"/>
                <a:cs typeface="Helvetica Neue Light"/>
              </a:rPr>
              <a:t>0</a:t>
            </a:r>
            <a:r>
              <a:rPr lang="en-US" sz="2400" dirty="0">
                <a:solidFill>
                  <a:schemeClr val="tx2"/>
                </a:solidFill>
                <a:latin typeface="Helvetica Neue Light"/>
                <a:cs typeface="Helvetica Neue Light"/>
              </a:rPr>
              <a:t>-1</a:t>
            </a:r>
            <a:r>
              <a:rPr lang="en-US" sz="2400" baseline="-250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1581374" y="2458246"/>
            <a:ext cx="8578857" cy="3536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100"/>
              </a:spcAft>
            </a:pPr>
            <a:r>
              <a:rPr lang="en-US" sz="3200" dirty="0" smtClean="0">
                <a:solidFill>
                  <a:schemeClr val="tx2"/>
                </a:solidFill>
                <a:latin typeface="Helvetica Neue Light"/>
                <a:cs typeface="Helvetica Neue Light"/>
              </a:rPr>
              <a:t>• Rabies				0</a:t>
            </a:r>
          </a:p>
          <a:p>
            <a:pPr>
              <a:spcAft>
                <a:spcPts val="1100"/>
              </a:spcAft>
            </a:pPr>
            <a:r>
              <a:rPr lang="en-US" sz="3200" dirty="0" smtClean="0">
                <a:solidFill>
                  <a:schemeClr val="tx2"/>
                </a:solidFill>
                <a:latin typeface="Helvetica Neue Light"/>
                <a:cs typeface="Helvetica Neue Light"/>
              </a:rPr>
              <a:t>• Flu					1–2</a:t>
            </a:r>
          </a:p>
          <a:p>
            <a:pPr>
              <a:spcAft>
                <a:spcPts val="1100"/>
              </a:spcAft>
            </a:pPr>
            <a:r>
              <a:rPr lang="en-US" sz="3200" dirty="0" smtClean="0">
                <a:solidFill>
                  <a:schemeClr val="tx2"/>
                </a:solidFill>
                <a:latin typeface="Helvetica Neue Light"/>
                <a:cs typeface="Helvetica Neue Light"/>
              </a:rPr>
              <a:t>• Ebola (West Africa)	1–2</a:t>
            </a:r>
          </a:p>
          <a:p>
            <a:pPr>
              <a:spcAft>
                <a:spcPts val="1100"/>
              </a:spcAft>
            </a:pPr>
            <a:r>
              <a:rPr lang="en-US" sz="3200" dirty="0" smtClean="0">
                <a:solidFill>
                  <a:schemeClr val="tx2"/>
                </a:solidFill>
                <a:latin typeface="Helvetica Neue Light"/>
                <a:cs typeface="Helvetica Neue Light"/>
              </a:rPr>
              <a:t>• Chickenpox			10</a:t>
            </a:r>
          </a:p>
          <a:p>
            <a:pPr>
              <a:spcAft>
                <a:spcPts val="1100"/>
              </a:spcAft>
            </a:pPr>
            <a:r>
              <a:rPr lang="en-US" sz="3200" dirty="0" smtClean="0">
                <a:solidFill>
                  <a:schemeClr val="tx2"/>
                </a:solidFill>
                <a:latin typeface="Helvetica Neue Light"/>
                <a:cs typeface="Helvetica Neue Light"/>
              </a:rPr>
              <a:t>• Measles				16–18</a:t>
            </a:r>
          </a:p>
          <a:p>
            <a:pPr algn="ctr"/>
            <a:endParaRPr lang="en-US" dirty="0" smtClean="0">
              <a:solidFill>
                <a:schemeClr val="tx2"/>
              </a:solidFill>
              <a:latin typeface="Helvetica Neue Light"/>
              <a:cs typeface="Helvetica Neue Ligh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73783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50088" y="1534916"/>
            <a:ext cx="70326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tx2"/>
                </a:solidFill>
                <a:latin typeface="Helvetica Neue Light"/>
                <a:cs typeface="Helvetica Neue Light"/>
              </a:rPr>
              <a:t>Proportion of the population we need to vaccinate:</a:t>
            </a:r>
            <a:endParaRPr lang="en-US" sz="2400" baseline="-25000" dirty="0">
              <a:latin typeface="Helvetica Neue Light"/>
              <a:cs typeface="Helvetica Neue Ligh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235870" y="203200"/>
            <a:ext cx="972026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00" dirty="0">
                <a:solidFill>
                  <a:schemeClr val="tx2"/>
                </a:solidFill>
                <a:latin typeface="Helvetica Neue Light"/>
                <a:cs typeface="Helvetica Neue Light"/>
              </a:rPr>
              <a:t>Herd immunity</a:t>
            </a:r>
            <a:endParaRPr lang="en-US" sz="5000" dirty="0">
              <a:latin typeface="Helvetica Neue Light"/>
              <a:cs typeface="Helvetica Neue Ligh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469807" y="1894981"/>
            <a:ext cx="5212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tx2"/>
                </a:solidFill>
                <a:latin typeface="Helvetica Neue Light"/>
                <a:cs typeface="Helvetica Neue Light"/>
              </a:rPr>
              <a:t>R</a:t>
            </a:r>
            <a:r>
              <a:rPr lang="en-US" sz="2400" baseline="-25000" dirty="0">
                <a:solidFill>
                  <a:schemeClr val="tx2"/>
                </a:solidFill>
                <a:latin typeface="Helvetica Neue Light"/>
                <a:cs typeface="Helvetica Neue Light"/>
              </a:rPr>
              <a:t>0</a:t>
            </a:r>
            <a:endParaRPr lang="en-US" sz="2400" dirty="0"/>
          </a:p>
        </p:txBody>
      </p:sp>
      <p:cxnSp>
        <p:nvCxnSpPr>
          <p:cNvPr id="5" name="Straight Arrow Connector 4"/>
          <p:cNvCxnSpPr/>
          <p:nvPr/>
        </p:nvCxnSpPr>
        <p:spPr bwMode="auto">
          <a:xfrm>
            <a:off x="9228507" y="1905984"/>
            <a:ext cx="935463" cy="1697"/>
          </a:xfrm>
          <a:prstGeom prst="straightConnector1">
            <a:avLst/>
          </a:prstGeom>
          <a:ln w="254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9307113" y="1433316"/>
            <a:ext cx="8531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tx2"/>
                </a:solidFill>
                <a:latin typeface="Helvetica Neue Light"/>
                <a:cs typeface="Helvetica Neue Light"/>
              </a:rPr>
              <a:t>R</a:t>
            </a:r>
            <a:r>
              <a:rPr lang="en-US" sz="2400" baseline="-25000" dirty="0">
                <a:solidFill>
                  <a:schemeClr val="tx2"/>
                </a:solidFill>
                <a:latin typeface="Helvetica Neue Light"/>
                <a:cs typeface="Helvetica Neue Light"/>
              </a:rPr>
              <a:t>0</a:t>
            </a:r>
            <a:r>
              <a:rPr lang="en-US" sz="2400" dirty="0">
                <a:solidFill>
                  <a:schemeClr val="tx2"/>
                </a:solidFill>
                <a:latin typeface="Helvetica Neue Light"/>
                <a:cs typeface="Helvetica Neue Light"/>
              </a:rPr>
              <a:t>-1</a:t>
            </a:r>
            <a:r>
              <a:rPr lang="en-US" sz="2400" baseline="-25000" dirty="0">
                <a:solidFill>
                  <a:schemeClr val="tx2"/>
                </a:solidFill>
                <a:latin typeface="Helvetica Neue Light"/>
                <a:cs typeface="Helvetica Neue Light"/>
              </a:rPr>
              <a:t> </a:t>
            </a:r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1581374" y="2458246"/>
            <a:ext cx="8578857" cy="3536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100"/>
              </a:spcAft>
            </a:pPr>
            <a:r>
              <a:rPr lang="en-US" sz="3200" dirty="0" smtClean="0">
                <a:solidFill>
                  <a:schemeClr val="tx2"/>
                </a:solidFill>
                <a:latin typeface="Helvetica Neue Light"/>
                <a:cs typeface="Helvetica Neue Light"/>
              </a:rPr>
              <a:t>					R</a:t>
            </a:r>
            <a:r>
              <a:rPr lang="en-US" sz="3200" baseline="-25000" dirty="0" smtClean="0">
                <a:solidFill>
                  <a:schemeClr val="tx2"/>
                </a:solidFill>
                <a:latin typeface="Helvetica Neue Light"/>
                <a:cs typeface="Helvetica Neue Light"/>
              </a:rPr>
              <a:t>0		</a:t>
            </a:r>
            <a:r>
              <a:rPr lang="en-US" sz="3200" dirty="0" smtClean="0">
                <a:solidFill>
                  <a:schemeClr val="tx2"/>
                </a:solidFill>
                <a:latin typeface="Helvetica Neue Light"/>
                <a:cs typeface="Helvetica Neue Light"/>
              </a:rPr>
              <a:t>Vaccinate</a:t>
            </a:r>
          </a:p>
          <a:p>
            <a:pPr>
              <a:spcAft>
                <a:spcPts val="1100"/>
              </a:spcAft>
            </a:pPr>
            <a:r>
              <a:rPr lang="en-US" sz="3200" dirty="0" smtClean="0">
                <a:solidFill>
                  <a:schemeClr val="tx2"/>
                </a:solidFill>
                <a:latin typeface="Helvetica Neue Light"/>
                <a:cs typeface="Helvetica Neue Light"/>
              </a:rPr>
              <a:t>• Flu					1–2			1/2</a:t>
            </a:r>
          </a:p>
          <a:p>
            <a:pPr>
              <a:spcAft>
                <a:spcPts val="1100"/>
              </a:spcAft>
            </a:pPr>
            <a:r>
              <a:rPr lang="en-US" sz="3200" dirty="0" smtClean="0">
                <a:solidFill>
                  <a:schemeClr val="tx2"/>
                </a:solidFill>
                <a:latin typeface="Helvetica Neue Light"/>
                <a:cs typeface="Helvetica Neue Light"/>
              </a:rPr>
              <a:t>• Ebola (West Africa)	1–2			1/2</a:t>
            </a:r>
          </a:p>
          <a:p>
            <a:pPr>
              <a:spcAft>
                <a:spcPts val="1100"/>
              </a:spcAft>
            </a:pPr>
            <a:r>
              <a:rPr lang="en-US" sz="3200" dirty="0" smtClean="0">
                <a:solidFill>
                  <a:schemeClr val="tx2"/>
                </a:solidFill>
                <a:latin typeface="Helvetica Neue Light"/>
                <a:cs typeface="Helvetica Neue Light"/>
              </a:rPr>
              <a:t>• Chickenpox			10			9/10</a:t>
            </a:r>
          </a:p>
          <a:p>
            <a:pPr>
              <a:spcAft>
                <a:spcPts val="1100"/>
              </a:spcAft>
            </a:pPr>
            <a:r>
              <a:rPr lang="en-US" sz="3200" dirty="0" smtClean="0">
                <a:solidFill>
                  <a:schemeClr val="tx2"/>
                </a:solidFill>
                <a:latin typeface="Helvetica Neue Light"/>
                <a:cs typeface="Helvetica Neue Light"/>
              </a:rPr>
              <a:t>• Measles				16–18		17/18</a:t>
            </a:r>
          </a:p>
          <a:p>
            <a:pPr algn="ctr"/>
            <a:endParaRPr lang="en-US" dirty="0" smtClean="0">
              <a:solidFill>
                <a:schemeClr val="tx2"/>
              </a:solidFill>
              <a:latin typeface="Helvetica Neue Light"/>
              <a:cs typeface="Helvetica Neue Ligh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10183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19" descr="sack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6563" y="339725"/>
            <a:ext cx="3078083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Oval 20"/>
          <p:cNvSpPr/>
          <p:nvPr/>
        </p:nvSpPr>
        <p:spPr>
          <a:xfrm>
            <a:off x="2498155" y="2716215"/>
            <a:ext cx="383073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5" name="Oval 24"/>
          <p:cNvSpPr/>
          <p:nvPr/>
        </p:nvSpPr>
        <p:spPr>
          <a:xfrm rot="18908395">
            <a:off x="3419555" y="2717802"/>
            <a:ext cx="383073" cy="36036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2881227" y="293211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3264301" y="3148013"/>
            <a:ext cx="383073" cy="360362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2805288" y="3363913"/>
            <a:ext cx="381385" cy="360362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2805288" y="2427288"/>
            <a:ext cx="381385" cy="360362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3264301" y="2282827"/>
            <a:ext cx="383073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1" name="Oval 30"/>
          <p:cNvSpPr/>
          <p:nvPr/>
        </p:nvSpPr>
        <p:spPr>
          <a:xfrm rot="18908395">
            <a:off x="2347962" y="3365502"/>
            <a:ext cx="383072" cy="36036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2" name="Oval 31"/>
          <p:cNvSpPr/>
          <p:nvPr/>
        </p:nvSpPr>
        <p:spPr>
          <a:xfrm rot="18908395">
            <a:off x="2347962" y="221456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4" name="Oval 33"/>
          <p:cNvSpPr/>
          <p:nvPr/>
        </p:nvSpPr>
        <p:spPr>
          <a:xfrm rot="18908395">
            <a:off x="2021594" y="4397377"/>
            <a:ext cx="383073" cy="36036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2019907" y="4854577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1520" name="TextBox 32"/>
          <p:cNvSpPr txBox="1">
            <a:spLocks noChangeArrowheads="1"/>
          </p:cNvSpPr>
          <p:nvPr/>
        </p:nvSpPr>
        <p:spPr bwMode="auto">
          <a:xfrm>
            <a:off x="2541899" y="4297364"/>
            <a:ext cx="211247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latin typeface="Helvetica Neue "/>
                <a:cs typeface="Helvetica Neue "/>
              </a:rPr>
              <a:t>32 Vaccinated</a:t>
            </a:r>
          </a:p>
        </p:txBody>
      </p:sp>
      <p:sp>
        <p:nvSpPr>
          <p:cNvPr id="21521" name="TextBox 37"/>
          <p:cNvSpPr txBox="1">
            <a:spLocks noChangeArrowheads="1"/>
          </p:cNvSpPr>
          <p:nvPr/>
        </p:nvSpPr>
        <p:spPr bwMode="auto">
          <a:xfrm>
            <a:off x="2541897" y="4802189"/>
            <a:ext cx="220369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latin typeface="Helvetica Neue "/>
                <a:cs typeface="Helvetica Neue "/>
              </a:rPr>
              <a:t>32 Susceptible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45596" y="334288"/>
            <a:ext cx="621053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chemeClr val="tx2"/>
                </a:solidFill>
                <a:latin typeface="Helvetica Neue Light"/>
                <a:cs typeface="Helvetica Neue Light"/>
              </a:rPr>
              <a:t>Vaccination game</a:t>
            </a:r>
            <a:endParaRPr lang="en-US" sz="4000" dirty="0">
              <a:latin typeface="Helvetica Neue Light"/>
              <a:cs typeface="Helvetica Neue Light"/>
            </a:endParaRPr>
          </a:p>
        </p:txBody>
      </p:sp>
      <p:graphicFrame>
        <p:nvGraphicFramePr>
          <p:cNvPr id="33" name="Table 32"/>
          <p:cNvGraphicFramePr>
            <a:graphicFrameLocks noGrp="1"/>
          </p:cNvGraphicFramePr>
          <p:nvPr>
            <p:extLst/>
          </p:nvPr>
        </p:nvGraphicFramePr>
        <p:xfrm>
          <a:off x="5523449" y="1697772"/>
          <a:ext cx="5090112" cy="47275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6264"/>
                <a:gridCol w="636264"/>
                <a:gridCol w="636264"/>
                <a:gridCol w="636264"/>
                <a:gridCol w="636264"/>
                <a:gridCol w="636264"/>
                <a:gridCol w="636264"/>
                <a:gridCol w="636264"/>
              </a:tblGrid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493235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19" descr="sack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6563" y="339725"/>
            <a:ext cx="3078083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Oval 20"/>
          <p:cNvSpPr/>
          <p:nvPr/>
        </p:nvSpPr>
        <p:spPr>
          <a:xfrm>
            <a:off x="2498155" y="2716215"/>
            <a:ext cx="383073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5" name="Oval 24"/>
          <p:cNvSpPr/>
          <p:nvPr/>
        </p:nvSpPr>
        <p:spPr>
          <a:xfrm rot="18908395">
            <a:off x="3419555" y="2717802"/>
            <a:ext cx="383073" cy="36036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2881227" y="293211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3264301" y="3148013"/>
            <a:ext cx="383073" cy="360362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2805288" y="3363913"/>
            <a:ext cx="381385" cy="360362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2805288" y="2427288"/>
            <a:ext cx="381385" cy="360362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3264301" y="2282827"/>
            <a:ext cx="383073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1" name="Oval 30"/>
          <p:cNvSpPr/>
          <p:nvPr/>
        </p:nvSpPr>
        <p:spPr>
          <a:xfrm rot="18908395">
            <a:off x="2347962" y="3365502"/>
            <a:ext cx="383072" cy="36036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2" name="Oval 31"/>
          <p:cNvSpPr/>
          <p:nvPr/>
        </p:nvSpPr>
        <p:spPr>
          <a:xfrm rot="18908395">
            <a:off x="2347962" y="221456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4" name="Oval 33"/>
          <p:cNvSpPr/>
          <p:nvPr/>
        </p:nvSpPr>
        <p:spPr>
          <a:xfrm rot="18908395">
            <a:off x="2021594" y="4397377"/>
            <a:ext cx="383073" cy="36036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2019907" y="4854577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1520" name="TextBox 32"/>
          <p:cNvSpPr txBox="1">
            <a:spLocks noChangeArrowheads="1"/>
          </p:cNvSpPr>
          <p:nvPr/>
        </p:nvSpPr>
        <p:spPr bwMode="auto">
          <a:xfrm>
            <a:off x="2541899" y="4297364"/>
            <a:ext cx="211247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latin typeface="Helvetica Neue "/>
                <a:cs typeface="Helvetica Neue "/>
              </a:rPr>
              <a:t>32 Vaccinated</a:t>
            </a:r>
          </a:p>
        </p:txBody>
      </p:sp>
      <p:sp>
        <p:nvSpPr>
          <p:cNvPr id="21521" name="TextBox 37"/>
          <p:cNvSpPr txBox="1">
            <a:spLocks noChangeArrowheads="1"/>
          </p:cNvSpPr>
          <p:nvPr/>
        </p:nvSpPr>
        <p:spPr bwMode="auto">
          <a:xfrm>
            <a:off x="2541897" y="4802189"/>
            <a:ext cx="220369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latin typeface="Helvetica Neue "/>
                <a:cs typeface="Helvetica Neue "/>
              </a:rPr>
              <a:t>32 Susceptible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45596" y="334288"/>
            <a:ext cx="621053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chemeClr val="tx2"/>
                </a:solidFill>
                <a:latin typeface="Helvetica Neue Light"/>
                <a:cs typeface="Helvetica Neue Light"/>
              </a:rPr>
              <a:t>Vaccination game</a:t>
            </a:r>
            <a:endParaRPr lang="en-US" sz="4000" dirty="0">
              <a:latin typeface="Helvetica Neue Light"/>
              <a:cs typeface="Helvetica Neue Light"/>
            </a:endParaRPr>
          </a:p>
        </p:txBody>
      </p:sp>
      <p:graphicFrame>
        <p:nvGraphicFramePr>
          <p:cNvPr id="33" name="Table 32"/>
          <p:cNvGraphicFramePr>
            <a:graphicFrameLocks noGrp="1"/>
          </p:cNvGraphicFramePr>
          <p:nvPr>
            <p:extLst/>
          </p:nvPr>
        </p:nvGraphicFramePr>
        <p:xfrm>
          <a:off x="5523449" y="1697772"/>
          <a:ext cx="5090112" cy="47275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6264"/>
                <a:gridCol w="636264"/>
                <a:gridCol w="636264"/>
                <a:gridCol w="636264"/>
                <a:gridCol w="636264"/>
                <a:gridCol w="636264"/>
                <a:gridCol w="636264"/>
                <a:gridCol w="636264"/>
              </a:tblGrid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</a:tbl>
          </a:graphicData>
        </a:graphic>
      </p:graphicFrame>
      <p:sp>
        <p:nvSpPr>
          <p:cNvPr id="40" name="Curved Down Arrow 39"/>
          <p:cNvSpPr/>
          <p:nvPr/>
        </p:nvSpPr>
        <p:spPr>
          <a:xfrm>
            <a:off x="3034793" y="915989"/>
            <a:ext cx="2811176" cy="1001712"/>
          </a:xfrm>
          <a:prstGeom prst="curvedDown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chemeClr val="tx1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8180063" y="1788794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9474755" y="1788794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8" name="Oval 37"/>
          <p:cNvSpPr/>
          <p:nvPr/>
        </p:nvSpPr>
        <p:spPr>
          <a:xfrm>
            <a:off x="10059029" y="178720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5664829" y="23574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10034263" y="414972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5652763" y="177291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43" name="Oval 42"/>
          <p:cNvSpPr/>
          <p:nvPr/>
        </p:nvSpPr>
        <p:spPr>
          <a:xfrm>
            <a:off x="5652129" y="3019428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9462763" y="2427289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45" name="Oval 44"/>
          <p:cNvSpPr/>
          <p:nvPr/>
        </p:nvSpPr>
        <p:spPr>
          <a:xfrm>
            <a:off x="7519589" y="23574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7570463" y="4191003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8840463" y="177291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6275063" y="355788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49" name="Oval 48"/>
          <p:cNvSpPr/>
          <p:nvPr/>
        </p:nvSpPr>
        <p:spPr>
          <a:xfrm>
            <a:off x="6274429" y="23574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0" name="Oval 49"/>
          <p:cNvSpPr/>
          <p:nvPr/>
        </p:nvSpPr>
        <p:spPr>
          <a:xfrm>
            <a:off x="8852529" y="538321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1" name="Oval 50"/>
          <p:cNvSpPr/>
          <p:nvPr/>
        </p:nvSpPr>
        <p:spPr>
          <a:xfrm>
            <a:off x="6910063" y="296862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2" name="Oval 51"/>
          <p:cNvSpPr/>
          <p:nvPr/>
        </p:nvSpPr>
        <p:spPr>
          <a:xfrm>
            <a:off x="8840463" y="4167189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3" name="Oval 52"/>
          <p:cNvSpPr/>
          <p:nvPr/>
        </p:nvSpPr>
        <p:spPr>
          <a:xfrm>
            <a:off x="7519589" y="177291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8179429" y="296862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5" name="Oval 54"/>
          <p:cNvSpPr/>
          <p:nvPr/>
        </p:nvSpPr>
        <p:spPr>
          <a:xfrm>
            <a:off x="9411889" y="59642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6" name="Oval 55"/>
          <p:cNvSpPr/>
          <p:nvPr/>
        </p:nvSpPr>
        <p:spPr>
          <a:xfrm>
            <a:off x="7570463" y="59642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7" name="Oval 56"/>
          <p:cNvSpPr/>
          <p:nvPr/>
        </p:nvSpPr>
        <p:spPr>
          <a:xfrm>
            <a:off x="10034263" y="4773318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8" name="Oval 57"/>
          <p:cNvSpPr/>
          <p:nvPr/>
        </p:nvSpPr>
        <p:spPr>
          <a:xfrm>
            <a:off x="6910063" y="4778378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9" name="Oval 58"/>
          <p:cNvSpPr/>
          <p:nvPr/>
        </p:nvSpPr>
        <p:spPr>
          <a:xfrm>
            <a:off x="8180063" y="538321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0" name="Oval 59"/>
          <p:cNvSpPr/>
          <p:nvPr/>
        </p:nvSpPr>
        <p:spPr>
          <a:xfrm>
            <a:off x="6275063" y="538321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1" name="Oval 60"/>
          <p:cNvSpPr/>
          <p:nvPr/>
        </p:nvSpPr>
        <p:spPr>
          <a:xfrm>
            <a:off x="9467748" y="355947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2" name="Oval 61"/>
          <p:cNvSpPr/>
          <p:nvPr/>
        </p:nvSpPr>
        <p:spPr>
          <a:xfrm>
            <a:off x="8840463" y="297021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3" name="Oval 62"/>
          <p:cNvSpPr/>
          <p:nvPr/>
        </p:nvSpPr>
        <p:spPr>
          <a:xfrm>
            <a:off x="8840463" y="355788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4" name="Oval 63"/>
          <p:cNvSpPr/>
          <p:nvPr/>
        </p:nvSpPr>
        <p:spPr>
          <a:xfrm>
            <a:off x="6275063" y="59642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5" name="Oval 64"/>
          <p:cNvSpPr/>
          <p:nvPr/>
        </p:nvSpPr>
        <p:spPr>
          <a:xfrm>
            <a:off x="5652763" y="414972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6" name="Oval 65"/>
          <p:cNvSpPr/>
          <p:nvPr/>
        </p:nvSpPr>
        <p:spPr>
          <a:xfrm>
            <a:off x="5652763" y="4759029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7" name="Oval 66"/>
          <p:cNvSpPr/>
          <p:nvPr/>
        </p:nvSpPr>
        <p:spPr>
          <a:xfrm>
            <a:off x="5652763" y="538321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8" name="Oval 67"/>
          <p:cNvSpPr/>
          <p:nvPr/>
        </p:nvSpPr>
        <p:spPr>
          <a:xfrm>
            <a:off x="5652763" y="59642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9" name="Oval 68"/>
          <p:cNvSpPr/>
          <p:nvPr/>
        </p:nvSpPr>
        <p:spPr>
          <a:xfrm>
            <a:off x="6274430" y="1791669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0" name="Oval 69"/>
          <p:cNvSpPr/>
          <p:nvPr/>
        </p:nvSpPr>
        <p:spPr>
          <a:xfrm>
            <a:off x="6934196" y="1802459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1" name="Oval 70"/>
          <p:cNvSpPr/>
          <p:nvPr/>
        </p:nvSpPr>
        <p:spPr>
          <a:xfrm>
            <a:off x="6895903" y="242570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2" name="Oval 71"/>
          <p:cNvSpPr/>
          <p:nvPr/>
        </p:nvSpPr>
        <p:spPr>
          <a:xfrm>
            <a:off x="8181751" y="242570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3" name="Oval 72"/>
          <p:cNvSpPr/>
          <p:nvPr/>
        </p:nvSpPr>
        <p:spPr>
          <a:xfrm>
            <a:off x="8891049" y="241935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4" name="Oval 73"/>
          <p:cNvSpPr/>
          <p:nvPr/>
        </p:nvSpPr>
        <p:spPr>
          <a:xfrm>
            <a:off x="7555595" y="2968628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5" name="Oval 74"/>
          <p:cNvSpPr/>
          <p:nvPr/>
        </p:nvSpPr>
        <p:spPr>
          <a:xfrm>
            <a:off x="7517302" y="3591870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6" name="Oval 75"/>
          <p:cNvSpPr/>
          <p:nvPr/>
        </p:nvSpPr>
        <p:spPr>
          <a:xfrm>
            <a:off x="9483600" y="421714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7" name="Oval 76"/>
          <p:cNvSpPr/>
          <p:nvPr/>
        </p:nvSpPr>
        <p:spPr>
          <a:xfrm>
            <a:off x="9445307" y="4776883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8" name="Oval 77"/>
          <p:cNvSpPr/>
          <p:nvPr/>
        </p:nvSpPr>
        <p:spPr>
          <a:xfrm>
            <a:off x="10078179" y="233754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9" name="Oval 78"/>
          <p:cNvSpPr/>
          <p:nvPr/>
        </p:nvSpPr>
        <p:spPr>
          <a:xfrm>
            <a:off x="10039886" y="2960783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0" name="Oval 79"/>
          <p:cNvSpPr/>
          <p:nvPr/>
        </p:nvSpPr>
        <p:spPr>
          <a:xfrm>
            <a:off x="8143458" y="4765380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1" name="Oval 80"/>
          <p:cNvSpPr/>
          <p:nvPr/>
        </p:nvSpPr>
        <p:spPr>
          <a:xfrm>
            <a:off x="8852756" y="4759030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2" name="Oval 81"/>
          <p:cNvSpPr/>
          <p:nvPr/>
        </p:nvSpPr>
        <p:spPr>
          <a:xfrm>
            <a:off x="8143458" y="5982993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3" name="Oval 82"/>
          <p:cNvSpPr/>
          <p:nvPr/>
        </p:nvSpPr>
        <p:spPr>
          <a:xfrm>
            <a:off x="8852756" y="5976643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4" name="Oval 83"/>
          <p:cNvSpPr/>
          <p:nvPr/>
        </p:nvSpPr>
        <p:spPr>
          <a:xfrm>
            <a:off x="9464451" y="538004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5" name="Oval 84"/>
          <p:cNvSpPr/>
          <p:nvPr/>
        </p:nvSpPr>
        <p:spPr>
          <a:xfrm>
            <a:off x="10173749" y="537369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6" name="Oval 85"/>
          <p:cNvSpPr/>
          <p:nvPr/>
        </p:nvSpPr>
        <p:spPr>
          <a:xfrm>
            <a:off x="10109122" y="5962652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7" name="Oval 86"/>
          <p:cNvSpPr/>
          <p:nvPr/>
        </p:nvSpPr>
        <p:spPr>
          <a:xfrm>
            <a:off x="10059030" y="3544094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8" name="Oval 87"/>
          <p:cNvSpPr/>
          <p:nvPr/>
        </p:nvSpPr>
        <p:spPr>
          <a:xfrm>
            <a:off x="9445307" y="2997994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9" name="Oval 88"/>
          <p:cNvSpPr/>
          <p:nvPr/>
        </p:nvSpPr>
        <p:spPr>
          <a:xfrm>
            <a:off x="8179430" y="3591870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90" name="Oval 89"/>
          <p:cNvSpPr/>
          <p:nvPr/>
        </p:nvSpPr>
        <p:spPr>
          <a:xfrm>
            <a:off x="8143458" y="4189415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91" name="Oval 90"/>
          <p:cNvSpPr/>
          <p:nvPr/>
        </p:nvSpPr>
        <p:spPr>
          <a:xfrm>
            <a:off x="7517302" y="4773318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92" name="Oval 91"/>
          <p:cNvSpPr/>
          <p:nvPr/>
        </p:nvSpPr>
        <p:spPr>
          <a:xfrm>
            <a:off x="6902907" y="4126614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93" name="Oval 92"/>
          <p:cNvSpPr/>
          <p:nvPr/>
        </p:nvSpPr>
        <p:spPr>
          <a:xfrm>
            <a:off x="6902907" y="3550649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94" name="Oval 93"/>
          <p:cNvSpPr/>
          <p:nvPr/>
        </p:nvSpPr>
        <p:spPr>
          <a:xfrm>
            <a:off x="6276751" y="4134552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95" name="Oval 94"/>
          <p:cNvSpPr/>
          <p:nvPr/>
        </p:nvSpPr>
        <p:spPr>
          <a:xfrm>
            <a:off x="6861166" y="5373394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96" name="Oval 95"/>
          <p:cNvSpPr/>
          <p:nvPr/>
        </p:nvSpPr>
        <p:spPr>
          <a:xfrm>
            <a:off x="7570464" y="5367044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97" name="Oval 96"/>
          <p:cNvSpPr/>
          <p:nvPr/>
        </p:nvSpPr>
        <p:spPr>
          <a:xfrm>
            <a:off x="6895903" y="5987755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98" name="Oval 97"/>
          <p:cNvSpPr/>
          <p:nvPr/>
        </p:nvSpPr>
        <p:spPr>
          <a:xfrm>
            <a:off x="6274430" y="475744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99" name="Oval 98"/>
          <p:cNvSpPr/>
          <p:nvPr/>
        </p:nvSpPr>
        <p:spPr>
          <a:xfrm>
            <a:off x="5652130" y="3559475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100" name="Oval 99"/>
          <p:cNvSpPr/>
          <p:nvPr/>
        </p:nvSpPr>
        <p:spPr>
          <a:xfrm>
            <a:off x="6334975" y="2997994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7514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Oval 39"/>
          <p:cNvSpPr/>
          <p:nvPr/>
        </p:nvSpPr>
        <p:spPr>
          <a:xfrm rot="18908395">
            <a:off x="8450531" y="155577"/>
            <a:ext cx="383073" cy="36036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8448844" y="612777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8415092" y="1079500"/>
            <a:ext cx="459012" cy="431800"/>
          </a:xfrm>
          <a:prstGeom prst="rect">
            <a:avLst/>
          </a:prstGeom>
          <a:solidFill>
            <a:srgbClr val="50B433"/>
          </a:solidFill>
          <a:ln w="50800">
            <a:solidFill>
              <a:schemeClr val="tx1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008000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43" name="TextBox 32"/>
          <p:cNvSpPr txBox="1">
            <a:spLocks noChangeArrowheads="1"/>
          </p:cNvSpPr>
          <p:nvPr/>
        </p:nvSpPr>
        <p:spPr bwMode="auto">
          <a:xfrm>
            <a:off x="9059735" y="80964"/>
            <a:ext cx="16846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Helvetica Neue "/>
                <a:cs typeface="Helvetica Neue "/>
              </a:rPr>
              <a:t>Vaccinated</a:t>
            </a:r>
          </a:p>
        </p:txBody>
      </p:sp>
      <p:sp>
        <p:nvSpPr>
          <p:cNvPr id="45" name="TextBox 37"/>
          <p:cNvSpPr txBox="1">
            <a:spLocks noChangeArrowheads="1"/>
          </p:cNvSpPr>
          <p:nvPr/>
        </p:nvSpPr>
        <p:spPr bwMode="auto">
          <a:xfrm>
            <a:off x="9059735" y="585789"/>
            <a:ext cx="177584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latin typeface="Helvetica Neue "/>
                <a:cs typeface="Helvetica Neue "/>
              </a:rPr>
              <a:t>Susceptible</a:t>
            </a:r>
          </a:p>
        </p:txBody>
      </p:sp>
      <p:sp>
        <p:nvSpPr>
          <p:cNvPr id="46" name="TextBox 38"/>
          <p:cNvSpPr txBox="1">
            <a:spLocks noChangeArrowheads="1"/>
          </p:cNvSpPr>
          <p:nvPr/>
        </p:nvSpPr>
        <p:spPr bwMode="auto">
          <a:xfrm>
            <a:off x="9059735" y="1089027"/>
            <a:ext cx="127976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Helvetica Neue "/>
                <a:cs typeface="Helvetica Neue "/>
              </a:rPr>
              <a:t>Infected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/>
          </p:nvPr>
        </p:nvGraphicFramePr>
        <p:xfrm>
          <a:off x="5523449" y="1697772"/>
          <a:ext cx="5090112" cy="47275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6264"/>
                <a:gridCol w="636264"/>
                <a:gridCol w="636264"/>
                <a:gridCol w="636264"/>
                <a:gridCol w="636264"/>
                <a:gridCol w="636264"/>
                <a:gridCol w="636264"/>
                <a:gridCol w="636264"/>
              </a:tblGrid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</a:tbl>
          </a:graphicData>
        </a:graphic>
      </p:graphicFrame>
      <p:sp>
        <p:nvSpPr>
          <p:cNvPr id="16" name="Oval 15"/>
          <p:cNvSpPr/>
          <p:nvPr/>
        </p:nvSpPr>
        <p:spPr>
          <a:xfrm>
            <a:off x="8180063" y="1788794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9474755" y="1788794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10059029" y="178720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5664829" y="23574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10034263" y="414972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5652763" y="177291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5652129" y="3019428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9462763" y="2427289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7519589" y="23574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7570463" y="4191003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8840463" y="177291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6275063" y="355788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6274429" y="23574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8852529" y="538321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6910063" y="296862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8840463" y="4167189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2" name="Oval 31"/>
          <p:cNvSpPr/>
          <p:nvPr/>
        </p:nvSpPr>
        <p:spPr>
          <a:xfrm>
            <a:off x="7519589" y="177291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8179429" y="296862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9411889" y="59642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7570463" y="59642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10034263" y="4773318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6910063" y="4778378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8" name="Oval 37"/>
          <p:cNvSpPr/>
          <p:nvPr/>
        </p:nvSpPr>
        <p:spPr>
          <a:xfrm>
            <a:off x="8180063" y="538321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6275063" y="538321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9467748" y="355947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49" name="Oval 48"/>
          <p:cNvSpPr/>
          <p:nvPr/>
        </p:nvSpPr>
        <p:spPr>
          <a:xfrm>
            <a:off x="8840463" y="297021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0" name="Oval 49"/>
          <p:cNvSpPr/>
          <p:nvPr/>
        </p:nvSpPr>
        <p:spPr>
          <a:xfrm>
            <a:off x="8840463" y="355788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1" name="Oval 50"/>
          <p:cNvSpPr/>
          <p:nvPr/>
        </p:nvSpPr>
        <p:spPr>
          <a:xfrm>
            <a:off x="6275063" y="59642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2" name="Oval 51"/>
          <p:cNvSpPr/>
          <p:nvPr/>
        </p:nvSpPr>
        <p:spPr>
          <a:xfrm>
            <a:off x="5652763" y="414972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3" name="Oval 52"/>
          <p:cNvSpPr/>
          <p:nvPr/>
        </p:nvSpPr>
        <p:spPr>
          <a:xfrm>
            <a:off x="5652763" y="4759029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5652763" y="538321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5" name="Oval 54"/>
          <p:cNvSpPr/>
          <p:nvPr/>
        </p:nvSpPr>
        <p:spPr>
          <a:xfrm>
            <a:off x="5652763" y="59642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6" name="Oval 55"/>
          <p:cNvSpPr/>
          <p:nvPr/>
        </p:nvSpPr>
        <p:spPr>
          <a:xfrm>
            <a:off x="6274430" y="1791669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7" name="Oval 56"/>
          <p:cNvSpPr/>
          <p:nvPr/>
        </p:nvSpPr>
        <p:spPr>
          <a:xfrm>
            <a:off x="6934196" y="1802459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8" name="Oval 57"/>
          <p:cNvSpPr/>
          <p:nvPr/>
        </p:nvSpPr>
        <p:spPr>
          <a:xfrm>
            <a:off x="6895903" y="242570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9" name="Oval 58"/>
          <p:cNvSpPr/>
          <p:nvPr/>
        </p:nvSpPr>
        <p:spPr>
          <a:xfrm>
            <a:off x="8181751" y="242570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0" name="Oval 59"/>
          <p:cNvSpPr/>
          <p:nvPr/>
        </p:nvSpPr>
        <p:spPr>
          <a:xfrm>
            <a:off x="8891049" y="241935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1" name="Oval 60"/>
          <p:cNvSpPr/>
          <p:nvPr/>
        </p:nvSpPr>
        <p:spPr>
          <a:xfrm>
            <a:off x="7555595" y="2968628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2" name="Oval 61"/>
          <p:cNvSpPr/>
          <p:nvPr/>
        </p:nvSpPr>
        <p:spPr>
          <a:xfrm>
            <a:off x="7517302" y="3591870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3" name="Oval 62"/>
          <p:cNvSpPr/>
          <p:nvPr/>
        </p:nvSpPr>
        <p:spPr>
          <a:xfrm>
            <a:off x="9483600" y="421714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4" name="Oval 63"/>
          <p:cNvSpPr/>
          <p:nvPr/>
        </p:nvSpPr>
        <p:spPr>
          <a:xfrm>
            <a:off x="9445307" y="4776883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5" name="Oval 64"/>
          <p:cNvSpPr/>
          <p:nvPr/>
        </p:nvSpPr>
        <p:spPr>
          <a:xfrm>
            <a:off x="10078179" y="233754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6" name="Oval 65"/>
          <p:cNvSpPr/>
          <p:nvPr/>
        </p:nvSpPr>
        <p:spPr>
          <a:xfrm>
            <a:off x="10039886" y="2960783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7" name="Oval 66"/>
          <p:cNvSpPr/>
          <p:nvPr/>
        </p:nvSpPr>
        <p:spPr>
          <a:xfrm>
            <a:off x="8143458" y="4765380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8" name="Oval 67"/>
          <p:cNvSpPr/>
          <p:nvPr/>
        </p:nvSpPr>
        <p:spPr>
          <a:xfrm>
            <a:off x="8852756" y="4759030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9" name="Oval 68"/>
          <p:cNvSpPr/>
          <p:nvPr/>
        </p:nvSpPr>
        <p:spPr>
          <a:xfrm>
            <a:off x="8143458" y="5982993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0" name="Oval 69"/>
          <p:cNvSpPr/>
          <p:nvPr/>
        </p:nvSpPr>
        <p:spPr>
          <a:xfrm>
            <a:off x="8852756" y="5976643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1" name="Oval 70"/>
          <p:cNvSpPr/>
          <p:nvPr/>
        </p:nvSpPr>
        <p:spPr>
          <a:xfrm>
            <a:off x="9464451" y="538004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2" name="Oval 71"/>
          <p:cNvSpPr/>
          <p:nvPr/>
        </p:nvSpPr>
        <p:spPr>
          <a:xfrm>
            <a:off x="10173749" y="537369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3" name="Oval 72"/>
          <p:cNvSpPr/>
          <p:nvPr/>
        </p:nvSpPr>
        <p:spPr>
          <a:xfrm>
            <a:off x="10109122" y="5962652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4" name="Oval 73"/>
          <p:cNvSpPr/>
          <p:nvPr/>
        </p:nvSpPr>
        <p:spPr>
          <a:xfrm>
            <a:off x="10059030" y="3544094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5" name="Oval 74"/>
          <p:cNvSpPr/>
          <p:nvPr/>
        </p:nvSpPr>
        <p:spPr>
          <a:xfrm>
            <a:off x="9445307" y="2997994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6" name="Oval 75"/>
          <p:cNvSpPr/>
          <p:nvPr/>
        </p:nvSpPr>
        <p:spPr>
          <a:xfrm>
            <a:off x="8179430" y="3591870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7" name="Oval 76"/>
          <p:cNvSpPr/>
          <p:nvPr/>
        </p:nvSpPr>
        <p:spPr>
          <a:xfrm>
            <a:off x="8143458" y="4189415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8" name="Oval 77"/>
          <p:cNvSpPr/>
          <p:nvPr/>
        </p:nvSpPr>
        <p:spPr>
          <a:xfrm>
            <a:off x="7517302" y="4773318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9" name="Oval 78"/>
          <p:cNvSpPr/>
          <p:nvPr/>
        </p:nvSpPr>
        <p:spPr>
          <a:xfrm>
            <a:off x="6902907" y="4126614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0" name="Oval 79"/>
          <p:cNvSpPr/>
          <p:nvPr/>
        </p:nvSpPr>
        <p:spPr>
          <a:xfrm>
            <a:off x="6902907" y="3550649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1" name="Oval 80"/>
          <p:cNvSpPr/>
          <p:nvPr/>
        </p:nvSpPr>
        <p:spPr>
          <a:xfrm>
            <a:off x="6276751" y="4134552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2" name="Oval 81"/>
          <p:cNvSpPr/>
          <p:nvPr/>
        </p:nvSpPr>
        <p:spPr>
          <a:xfrm>
            <a:off x="6861166" y="5373394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3" name="Oval 82"/>
          <p:cNvSpPr/>
          <p:nvPr/>
        </p:nvSpPr>
        <p:spPr>
          <a:xfrm>
            <a:off x="7570464" y="5367044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4" name="Oval 83"/>
          <p:cNvSpPr/>
          <p:nvPr/>
        </p:nvSpPr>
        <p:spPr>
          <a:xfrm>
            <a:off x="6895903" y="5987755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5" name="Oval 84"/>
          <p:cNvSpPr/>
          <p:nvPr/>
        </p:nvSpPr>
        <p:spPr>
          <a:xfrm>
            <a:off x="6274430" y="475744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6" name="Oval 85"/>
          <p:cNvSpPr/>
          <p:nvPr/>
        </p:nvSpPr>
        <p:spPr>
          <a:xfrm>
            <a:off x="5652130" y="3559475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7" name="Oval 86"/>
          <p:cNvSpPr/>
          <p:nvPr/>
        </p:nvSpPr>
        <p:spPr>
          <a:xfrm>
            <a:off x="6334975" y="2997994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pic>
        <p:nvPicPr>
          <p:cNvPr id="88" name="Picture 1" descr="Compass-Rose-BW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92190" y="966387"/>
            <a:ext cx="1532291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9" name="Rectangle 4"/>
          <p:cNvSpPr>
            <a:spLocks noChangeArrowheads="1"/>
          </p:cNvSpPr>
          <p:nvPr/>
        </p:nvSpPr>
        <p:spPr bwMode="auto">
          <a:xfrm>
            <a:off x="3092329" y="598085"/>
            <a:ext cx="3513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Helvetica Neue"/>
                <a:cs typeface="Helvetica Neue"/>
              </a:rPr>
              <a:t>N</a:t>
            </a:r>
            <a:endParaRPr lang="en-US">
              <a:latin typeface="Helvetica Neue"/>
              <a:cs typeface="Helvetica Neue"/>
            </a:endParaRPr>
          </a:p>
        </p:txBody>
      </p:sp>
      <p:sp>
        <p:nvSpPr>
          <p:cNvPr id="90" name="Rectangle 15"/>
          <p:cNvSpPr>
            <a:spLocks noChangeArrowheads="1"/>
          </p:cNvSpPr>
          <p:nvPr/>
        </p:nvSpPr>
        <p:spPr bwMode="auto">
          <a:xfrm>
            <a:off x="3130429" y="2352274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Helvetica Neue"/>
                <a:cs typeface="Helvetica Neue"/>
              </a:rPr>
              <a:t>S</a:t>
            </a:r>
            <a:endParaRPr lang="en-US">
              <a:latin typeface="Helvetica Neue"/>
              <a:cs typeface="Helvetica Neue"/>
            </a:endParaRPr>
          </a:p>
        </p:txBody>
      </p:sp>
      <p:sp>
        <p:nvSpPr>
          <p:cNvPr id="91" name="Rectangle 17"/>
          <p:cNvSpPr>
            <a:spLocks noChangeArrowheads="1"/>
          </p:cNvSpPr>
          <p:nvPr/>
        </p:nvSpPr>
        <p:spPr bwMode="auto">
          <a:xfrm>
            <a:off x="4037180" y="1461685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Helvetica Neue"/>
                <a:cs typeface="Helvetica Neue"/>
              </a:rPr>
              <a:t>E</a:t>
            </a:r>
            <a:endParaRPr lang="en-US">
              <a:latin typeface="Helvetica Neue"/>
              <a:cs typeface="Helvetica Neue"/>
            </a:endParaRPr>
          </a:p>
        </p:txBody>
      </p:sp>
      <p:sp>
        <p:nvSpPr>
          <p:cNvPr id="92" name="Rectangle 18"/>
          <p:cNvSpPr>
            <a:spLocks noChangeArrowheads="1"/>
          </p:cNvSpPr>
          <p:nvPr/>
        </p:nvSpPr>
        <p:spPr bwMode="auto">
          <a:xfrm>
            <a:off x="2071537" y="1461685"/>
            <a:ext cx="4026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dirty="0">
                <a:latin typeface="Helvetica Neue"/>
                <a:cs typeface="Helvetica Neue"/>
              </a:rPr>
              <a:t>W</a:t>
            </a:r>
            <a:endParaRPr lang="en-US" dirty="0"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27649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1403907" y="3441979"/>
            <a:ext cx="3951989" cy="707886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Helvetica Neue Light"/>
                <a:ea typeface="Arial" charset="0"/>
                <a:cs typeface="Helvetica Neue Light"/>
              </a:rPr>
              <a:t> Remove to create first case</a:t>
            </a:r>
          </a:p>
          <a:p>
            <a:pPr>
              <a:buFont typeface="Arial" charset="0"/>
              <a:buChar char="•"/>
            </a:pPr>
            <a:endParaRPr lang="en-US" sz="2000" dirty="0">
              <a:solidFill>
                <a:schemeClr val="tx2"/>
              </a:solidFill>
              <a:latin typeface="Helvetica Neue Light"/>
              <a:ea typeface="Arial" charset="0"/>
              <a:cs typeface="Helvetica Neue Light"/>
            </a:endParaRPr>
          </a:p>
        </p:txBody>
      </p:sp>
      <p:sp>
        <p:nvSpPr>
          <p:cNvPr id="40" name="Oval 39"/>
          <p:cNvSpPr/>
          <p:nvPr/>
        </p:nvSpPr>
        <p:spPr>
          <a:xfrm rot="18908395">
            <a:off x="8450531" y="155577"/>
            <a:ext cx="383073" cy="36036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8448844" y="612777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8415092" y="1079500"/>
            <a:ext cx="459012" cy="431800"/>
          </a:xfrm>
          <a:prstGeom prst="rect">
            <a:avLst/>
          </a:prstGeom>
          <a:solidFill>
            <a:srgbClr val="50B433"/>
          </a:solidFill>
          <a:ln w="50800">
            <a:solidFill>
              <a:schemeClr val="tx1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008000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43" name="TextBox 32"/>
          <p:cNvSpPr txBox="1">
            <a:spLocks noChangeArrowheads="1"/>
          </p:cNvSpPr>
          <p:nvPr/>
        </p:nvSpPr>
        <p:spPr bwMode="auto">
          <a:xfrm>
            <a:off x="9059735" y="80964"/>
            <a:ext cx="16846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Helvetica Neue "/>
                <a:cs typeface="Helvetica Neue "/>
              </a:rPr>
              <a:t>Vaccinated</a:t>
            </a:r>
          </a:p>
        </p:txBody>
      </p:sp>
      <p:sp>
        <p:nvSpPr>
          <p:cNvPr id="45" name="TextBox 37"/>
          <p:cNvSpPr txBox="1">
            <a:spLocks noChangeArrowheads="1"/>
          </p:cNvSpPr>
          <p:nvPr/>
        </p:nvSpPr>
        <p:spPr bwMode="auto">
          <a:xfrm>
            <a:off x="9059735" y="585789"/>
            <a:ext cx="177584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latin typeface="Helvetica Neue "/>
                <a:cs typeface="Helvetica Neue "/>
              </a:rPr>
              <a:t>Susceptible</a:t>
            </a:r>
          </a:p>
        </p:txBody>
      </p:sp>
      <p:sp>
        <p:nvSpPr>
          <p:cNvPr id="46" name="TextBox 38"/>
          <p:cNvSpPr txBox="1">
            <a:spLocks noChangeArrowheads="1"/>
          </p:cNvSpPr>
          <p:nvPr/>
        </p:nvSpPr>
        <p:spPr bwMode="auto">
          <a:xfrm>
            <a:off x="9059735" y="1089027"/>
            <a:ext cx="127976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Helvetica Neue "/>
                <a:cs typeface="Helvetica Neue "/>
              </a:rPr>
              <a:t>Infected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/>
          </p:nvPr>
        </p:nvGraphicFramePr>
        <p:xfrm>
          <a:off x="5523449" y="1697772"/>
          <a:ext cx="5090112" cy="47275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6264"/>
                <a:gridCol w="636264"/>
                <a:gridCol w="636264"/>
                <a:gridCol w="636264"/>
                <a:gridCol w="636264"/>
                <a:gridCol w="636264"/>
                <a:gridCol w="636264"/>
                <a:gridCol w="636264"/>
              </a:tblGrid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</a:tbl>
          </a:graphicData>
        </a:graphic>
      </p:graphicFrame>
      <p:sp>
        <p:nvSpPr>
          <p:cNvPr id="16" name="Oval 15"/>
          <p:cNvSpPr/>
          <p:nvPr/>
        </p:nvSpPr>
        <p:spPr>
          <a:xfrm>
            <a:off x="8180063" y="1788794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9474755" y="1788794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10059029" y="178720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5664829" y="23574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10034263" y="414972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5652763" y="177291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5652129" y="3019428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9462763" y="2427289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7519589" y="23574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7570463" y="4191003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8840463" y="177291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6275063" y="355788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6274429" y="23574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8852529" y="538321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6910063" y="296862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8840463" y="4167189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2" name="Oval 31"/>
          <p:cNvSpPr/>
          <p:nvPr/>
        </p:nvSpPr>
        <p:spPr>
          <a:xfrm>
            <a:off x="7519589" y="177291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8179429" y="296862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9411889" y="59642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7570463" y="59642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10034263" y="4773318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6910063" y="4778378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8" name="Oval 37"/>
          <p:cNvSpPr/>
          <p:nvPr/>
        </p:nvSpPr>
        <p:spPr>
          <a:xfrm>
            <a:off x="8180063" y="538321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6275063" y="538321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9467748" y="355947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49" name="Oval 48"/>
          <p:cNvSpPr/>
          <p:nvPr/>
        </p:nvSpPr>
        <p:spPr>
          <a:xfrm>
            <a:off x="8840463" y="297021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0" name="Oval 49"/>
          <p:cNvSpPr/>
          <p:nvPr/>
        </p:nvSpPr>
        <p:spPr>
          <a:xfrm>
            <a:off x="8840463" y="355788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1" name="Oval 50"/>
          <p:cNvSpPr/>
          <p:nvPr/>
        </p:nvSpPr>
        <p:spPr>
          <a:xfrm>
            <a:off x="6275063" y="59642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2" name="Oval 51"/>
          <p:cNvSpPr/>
          <p:nvPr/>
        </p:nvSpPr>
        <p:spPr>
          <a:xfrm>
            <a:off x="5652763" y="414972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3" name="Oval 52"/>
          <p:cNvSpPr/>
          <p:nvPr/>
        </p:nvSpPr>
        <p:spPr>
          <a:xfrm>
            <a:off x="5652763" y="4759029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5652763" y="538321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5" name="Oval 54"/>
          <p:cNvSpPr/>
          <p:nvPr/>
        </p:nvSpPr>
        <p:spPr>
          <a:xfrm>
            <a:off x="5652763" y="59642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6" name="Oval 55"/>
          <p:cNvSpPr/>
          <p:nvPr/>
        </p:nvSpPr>
        <p:spPr>
          <a:xfrm>
            <a:off x="6274430" y="1791669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7" name="Oval 56"/>
          <p:cNvSpPr/>
          <p:nvPr/>
        </p:nvSpPr>
        <p:spPr>
          <a:xfrm>
            <a:off x="6934196" y="1802459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8" name="Oval 57"/>
          <p:cNvSpPr/>
          <p:nvPr/>
        </p:nvSpPr>
        <p:spPr>
          <a:xfrm>
            <a:off x="6895903" y="242570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9" name="Oval 58"/>
          <p:cNvSpPr/>
          <p:nvPr/>
        </p:nvSpPr>
        <p:spPr>
          <a:xfrm>
            <a:off x="8181751" y="242570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0" name="Oval 59"/>
          <p:cNvSpPr/>
          <p:nvPr/>
        </p:nvSpPr>
        <p:spPr>
          <a:xfrm>
            <a:off x="8891049" y="241935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1" name="Oval 60"/>
          <p:cNvSpPr/>
          <p:nvPr/>
        </p:nvSpPr>
        <p:spPr>
          <a:xfrm>
            <a:off x="7555595" y="2968628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2" name="Oval 61"/>
          <p:cNvSpPr/>
          <p:nvPr/>
        </p:nvSpPr>
        <p:spPr>
          <a:xfrm>
            <a:off x="7517302" y="3591870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3" name="Oval 62"/>
          <p:cNvSpPr/>
          <p:nvPr/>
        </p:nvSpPr>
        <p:spPr>
          <a:xfrm>
            <a:off x="9483600" y="421714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4" name="Oval 63"/>
          <p:cNvSpPr/>
          <p:nvPr/>
        </p:nvSpPr>
        <p:spPr>
          <a:xfrm>
            <a:off x="9445307" y="4776883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5" name="Oval 64"/>
          <p:cNvSpPr/>
          <p:nvPr/>
        </p:nvSpPr>
        <p:spPr>
          <a:xfrm>
            <a:off x="10078179" y="233754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6" name="Oval 65"/>
          <p:cNvSpPr/>
          <p:nvPr/>
        </p:nvSpPr>
        <p:spPr>
          <a:xfrm>
            <a:off x="10039886" y="2960783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7" name="Oval 66"/>
          <p:cNvSpPr/>
          <p:nvPr/>
        </p:nvSpPr>
        <p:spPr>
          <a:xfrm>
            <a:off x="8143458" y="4765380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8" name="Oval 67"/>
          <p:cNvSpPr/>
          <p:nvPr/>
        </p:nvSpPr>
        <p:spPr>
          <a:xfrm>
            <a:off x="8852756" y="4759030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9" name="Oval 68"/>
          <p:cNvSpPr/>
          <p:nvPr/>
        </p:nvSpPr>
        <p:spPr>
          <a:xfrm>
            <a:off x="8143458" y="5982993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0" name="Oval 69"/>
          <p:cNvSpPr/>
          <p:nvPr/>
        </p:nvSpPr>
        <p:spPr>
          <a:xfrm>
            <a:off x="8852756" y="5976643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1" name="Oval 70"/>
          <p:cNvSpPr/>
          <p:nvPr/>
        </p:nvSpPr>
        <p:spPr>
          <a:xfrm>
            <a:off x="9464451" y="538004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2" name="Oval 71"/>
          <p:cNvSpPr/>
          <p:nvPr/>
        </p:nvSpPr>
        <p:spPr>
          <a:xfrm>
            <a:off x="10173749" y="537369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3" name="Oval 72"/>
          <p:cNvSpPr/>
          <p:nvPr/>
        </p:nvSpPr>
        <p:spPr>
          <a:xfrm>
            <a:off x="10109122" y="5962652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4" name="Oval 73"/>
          <p:cNvSpPr/>
          <p:nvPr/>
        </p:nvSpPr>
        <p:spPr>
          <a:xfrm>
            <a:off x="10059030" y="3544094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5" name="Oval 74"/>
          <p:cNvSpPr/>
          <p:nvPr/>
        </p:nvSpPr>
        <p:spPr>
          <a:xfrm>
            <a:off x="9445307" y="2997994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6" name="Oval 75"/>
          <p:cNvSpPr/>
          <p:nvPr/>
        </p:nvSpPr>
        <p:spPr>
          <a:xfrm>
            <a:off x="8179430" y="3591870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8" name="Oval 77"/>
          <p:cNvSpPr/>
          <p:nvPr/>
        </p:nvSpPr>
        <p:spPr>
          <a:xfrm>
            <a:off x="7517302" y="4773318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9" name="Oval 78"/>
          <p:cNvSpPr/>
          <p:nvPr/>
        </p:nvSpPr>
        <p:spPr>
          <a:xfrm>
            <a:off x="6902907" y="4126614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0" name="Oval 79"/>
          <p:cNvSpPr/>
          <p:nvPr/>
        </p:nvSpPr>
        <p:spPr>
          <a:xfrm>
            <a:off x="6902907" y="3550649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1" name="Oval 80"/>
          <p:cNvSpPr/>
          <p:nvPr/>
        </p:nvSpPr>
        <p:spPr>
          <a:xfrm>
            <a:off x="6276751" y="4134552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2" name="Oval 81"/>
          <p:cNvSpPr/>
          <p:nvPr/>
        </p:nvSpPr>
        <p:spPr>
          <a:xfrm>
            <a:off x="6861166" y="5373394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3" name="Oval 82"/>
          <p:cNvSpPr/>
          <p:nvPr/>
        </p:nvSpPr>
        <p:spPr>
          <a:xfrm>
            <a:off x="7570464" y="5367044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4" name="Oval 83"/>
          <p:cNvSpPr/>
          <p:nvPr/>
        </p:nvSpPr>
        <p:spPr>
          <a:xfrm>
            <a:off x="6895903" y="5987755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5" name="Oval 84"/>
          <p:cNvSpPr/>
          <p:nvPr/>
        </p:nvSpPr>
        <p:spPr>
          <a:xfrm>
            <a:off x="6274430" y="475744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6" name="Oval 85"/>
          <p:cNvSpPr/>
          <p:nvPr/>
        </p:nvSpPr>
        <p:spPr>
          <a:xfrm>
            <a:off x="5652130" y="3559475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7" name="Oval 86"/>
          <p:cNvSpPr/>
          <p:nvPr/>
        </p:nvSpPr>
        <p:spPr>
          <a:xfrm>
            <a:off x="6334975" y="2997994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pic>
        <p:nvPicPr>
          <p:cNvPr id="88" name="Picture 1" descr="Compass-Rose-BW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92190" y="966387"/>
            <a:ext cx="1532291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9" name="Rectangle 4"/>
          <p:cNvSpPr>
            <a:spLocks noChangeArrowheads="1"/>
          </p:cNvSpPr>
          <p:nvPr/>
        </p:nvSpPr>
        <p:spPr bwMode="auto">
          <a:xfrm>
            <a:off x="3092329" y="598085"/>
            <a:ext cx="3513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Helvetica Neue"/>
                <a:cs typeface="Helvetica Neue"/>
              </a:rPr>
              <a:t>N</a:t>
            </a:r>
            <a:endParaRPr lang="en-US">
              <a:latin typeface="Helvetica Neue"/>
              <a:cs typeface="Helvetica Neue"/>
            </a:endParaRPr>
          </a:p>
        </p:txBody>
      </p:sp>
      <p:sp>
        <p:nvSpPr>
          <p:cNvPr id="90" name="Rectangle 15"/>
          <p:cNvSpPr>
            <a:spLocks noChangeArrowheads="1"/>
          </p:cNvSpPr>
          <p:nvPr/>
        </p:nvSpPr>
        <p:spPr bwMode="auto">
          <a:xfrm>
            <a:off x="3130429" y="2352274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Helvetica Neue"/>
                <a:cs typeface="Helvetica Neue"/>
              </a:rPr>
              <a:t>S</a:t>
            </a:r>
            <a:endParaRPr lang="en-US">
              <a:latin typeface="Helvetica Neue"/>
              <a:cs typeface="Helvetica Neue"/>
            </a:endParaRPr>
          </a:p>
        </p:txBody>
      </p:sp>
      <p:sp>
        <p:nvSpPr>
          <p:cNvPr id="91" name="Rectangle 17"/>
          <p:cNvSpPr>
            <a:spLocks noChangeArrowheads="1"/>
          </p:cNvSpPr>
          <p:nvPr/>
        </p:nvSpPr>
        <p:spPr bwMode="auto">
          <a:xfrm>
            <a:off x="4037180" y="1461685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Helvetica Neue"/>
                <a:cs typeface="Helvetica Neue"/>
              </a:rPr>
              <a:t>E</a:t>
            </a:r>
            <a:endParaRPr lang="en-US">
              <a:latin typeface="Helvetica Neue"/>
              <a:cs typeface="Helvetica Neue"/>
            </a:endParaRPr>
          </a:p>
        </p:txBody>
      </p:sp>
      <p:sp>
        <p:nvSpPr>
          <p:cNvPr id="92" name="Rectangle 18"/>
          <p:cNvSpPr>
            <a:spLocks noChangeArrowheads="1"/>
          </p:cNvSpPr>
          <p:nvPr/>
        </p:nvSpPr>
        <p:spPr bwMode="auto">
          <a:xfrm>
            <a:off x="2071537" y="1461685"/>
            <a:ext cx="4026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dirty="0">
                <a:latin typeface="Helvetica Neue"/>
                <a:cs typeface="Helvetica Neue"/>
              </a:rPr>
              <a:t>W</a:t>
            </a:r>
            <a:endParaRPr lang="en-US" dirty="0">
              <a:latin typeface="Helvetica Neue"/>
              <a:cs typeface="Helvetica Neue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225785" y="4136967"/>
            <a:ext cx="3272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Helvetica Neue"/>
                <a:ea typeface="Arial" charset="0"/>
                <a:cs typeface="Helvetica Neue"/>
              </a:rPr>
              <a:t>1</a:t>
            </a:r>
            <a:endParaRPr lang="en-US" sz="2000" dirty="0">
              <a:solidFill>
                <a:schemeClr val="bg1"/>
              </a:solidFill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52757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9" name="Picture 1" descr="Compass-Rose-BW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92190" y="966387"/>
            <a:ext cx="1532291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20" name="Rectangle 4"/>
          <p:cNvSpPr>
            <a:spLocks noChangeArrowheads="1"/>
          </p:cNvSpPr>
          <p:nvPr/>
        </p:nvSpPr>
        <p:spPr bwMode="auto">
          <a:xfrm>
            <a:off x="3092329" y="598085"/>
            <a:ext cx="3513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Helvetica Neue"/>
                <a:cs typeface="Helvetica Neue"/>
              </a:rPr>
              <a:t>N</a:t>
            </a:r>
            <a:endParaRPr lang="en-US">
              <a:latin typeface="Helvetica Neue"/>
              <a:cs typeface="Helvetica Neue"/>
            </a:endParaRPr>
          </a:p>
        </p:txBody>
      </p:sp>
      <p:sp>
        <p:nvSpPr>
          <p:cNvPr id="17421" name="Rectangle 15"/>
          <p:cNvSpPr>
            <a:spLocks noChangeArrowheads="1"/>
          </p:cNvSpPr>
          <p:nvPr/>
        </p:nvSpPr>
        <p:spPr bwMode="auto">
          <a:xfrm>
            <a:off x="3130429" y="2352274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Helvetica Neue"/>
                <a:cs typeface="Helvetica Neue"/>
              </a:rPr>
              <a:t>S</a:t>
            </a:r>
            <a:endParaRPr lang="en-US">
              <a:latin typeface="Helvetica Neue"/>
              <a:cs typeface="Helvetica Neue"/>
            </a:endParaRPr>
          </a:p>
        </p:txBody>
      </p:sp>
      <p:sp>
        <p:nvSpPr>
          <p:cNvPr id="17422" name="Rectangle 17"/>
          <p:cNvSpPr>
            <a:spLocks noChangeArrowheads="1"/>
          </p:cNvSpPr>
          <p:nvPr/>
        </p:nvSpPr>
        <p:spPr bwMode="auto">
          <a:xfrm>
            <a:off x="4037180" y="1461685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Helvetica Neue"/>
                <a:cs typeface="Helvetica Neue"/>
              </a:rPr>
              <a:t>E</a:t>
            </a:r>
            <a:endParaRPr lang="en-US">
              <a:latin typeface="Helvetica Neue"/>
              <a:cs typeface="Helvetica Neue"/>
            </a:endParaRPr>
          </a:p>
        </p:txBody>
      </p:sp>
      <p:sp>
        <p:nvSpPr>
          <p:cNvPr id="17423" name="Rectangle 18"/>
          <p:cNvSpPr>
            <a:spLocks noChangeArrowheads="1"/>
          </p:cNvSpPr>
          <p:nvPr/>
        </p:nvSpPr>
        <p:spPr bwMode="auto">
          <a:xfrm>
            <a:off x="2071537" y="1461685"/>
            <a:ext cx="4026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dirty="0">
                <a:latin typeface="Helvetica Neue"/>
                <a:cs typeface="Helvetica Neue"/>
              </a:rPr>
              <a:t>W</a:t>
            </a:r>
            <a:endParaRPr lang="en-US" dirty="0">
              <a:latin typeface="Helvetica Neue"/>
              <a:cs typeface="Helvetica Neue"/>
            </a:endParaRP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1403907" y="3441980"/>
            <a:ext cx="3951989" cy="1323439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Helvetica Neue Light"/>
                <a:ea typeface="Arial" charset="0"/>
                <a:cs typeface="Helvetica Neue Light"/>
              </a:rPr>
              <a:t> Remove to create first case</a:t>
            </a:r>
          </a:p>
          <a:p>
            <a:pPr>
              <a:buFont typeface="Arial" charset="0"/>
              <a:buChar char="•"/>
            </a:pPr>
            <a:endParaRPr lang="en-US" sz="2000" dirty="0">
              <a:solidFill>
                <a:schemeClr val="tx2"/>
              </a:solidFill>
              <a:latin typeface="Helvetica Neue Light"/>
              <a:ea typeface="Arial" charset="0"/>
              <a:cs typeface="Helvetica Neue Light"/>
            </a:endParaRPr>
          </a:p>
          <a:p>
            <a:pPr>
              <a:buFont typeface="Arial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Helvetica Neue Light"/>
                <a:ea typeface="Arial" charset="0"/>
                <a:cs typeface="Helvetica Neue Light"/>
              </a:rPr>
              <a:t> Infect susceptible </a:t>
            </a:r>
            <a:r>
              <a:rPr lang="en-US" sz="2000" dirty="0" err="1">
                <a:solidFill>
                  <a:schemeClr val="tx2"/>
                </a:solidFill>
                <a:latin typeface="Helvetica Neue Light"/>
                <a:ea typeface="Arial" charset="0"/>
                <a:cs typeface="Helvetica Neue Light"/>
              </a:rPr>
              <a:t>neighbours</a:t>
            </a:r>
            <a:endParaRPr lang="en-US" sz="2000" dirty="0">
              <a:solidFill>
                <a:schemeClr val="tx2"/>
              </a:solidFill>
              <a:latin typeface="Helvetica Neue Light"/>
              <a:ea typeface="Arial" charset="0"/>
              <a:cs typeface="Helvetica Neue Light"/>
            </a:endParaRPr>
          </a:p>
          <a:p>
            <a:pPr>
              <a:buFont typeface="Arial" charset="0"/>
              <a:buChar char="•"/>
            </a:pPr>
            <a:endParaRPr lang="en-US" sz="2000" dirty="0">
              <a:solidFill>
                <a:schemeClr val="tx2"/>
              </a:solidFill>
              <a:latin typeface="Helvetica Neue Light"/>
              <a:ea typeface="Arial" charset="0"/>
              <a:cs typeface="Helvetica Neue Light"/>
            </a:endParaRPr>
          </a:p>
        </p:txBody>
      </p:sp>
      <p:sp>
        <p:nvSpPr>
          <p:cNvPr id="40" name="Oval 39"/>
          <p:cNvSpPr/>
          <p:nvPr/>
        </p:nvSpPr>
        <p:spPr>
          <a:xfrm rot="18908395">
            <a:off x="8450531" y="155577"/>
            <a:ext cx="383073" cy="36036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8448844" y="612777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8415092" y="1079500"/>
            <a:ext cx="459012" cy="431800"/>
          </a:xfrm>
          <a:prstGeom prst="rect">
            <a:avLst/>
          </a:prstGeom>
          <a:solidFill>
            <a:srgbClr val="50B433"/>
          </a:solidFill>
          <a:ln w="50800">
            <a:solidFill>
              <a:schemeClr val="tx1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008000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43" name="TextBox 32"/>
          <p:cNvSpPr txBox="1">
            <a:spLocks noChangeArrowheads="1"/>
          </p:cNvSpPr>
          <p:nvPr/>
        </p:nvSpPr>
        <p:spPr bwMode="auto">
          <a:xfrm>
            <a:off x="9059735" y="80964"/>
            <a:ext cx="16846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Helvetica Neue "/>
                <a:cs typeface="Helvetica Neue "/>
              </a:rPr>
              <a:t>Vaccinated</a:t>
            </a:r>
          </a:p>
        </p:txBody>
      </p:sp>
      <p:sp>
        <p:nvSpPr>
          <p:cNvPr id="45" name="TextBox 37"/>
          <p:cNvSpPr txBox="1">
            <a:spLocks noChangeArrowheads="1"/>
          </p:cNvSpPr>
          <p:nvPr/>
        </p:nvSpPr>
        <p:spPr bwMode="auto">
          <a:xfrm>
            <a:off x="9059735" y="585789"/>
            <a:ext cx="177584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latin typeface="Helvetica Neue "/>
                <a:cs typeface="Helvetica Neue "/>
              </a:rPr>
              <a:t>Susceptible</a:t>
            </a:r>
          </a:p>
        </p:txBody>
      </p:sp>
      <p:sp>
        <p:nvSpPr>
          <p:cNvPr id="46" name="TextBox 38"/>
          <p:cNvSpPr txBox="1">
            <a:spLocks noChangeArrowheads="1"/>
          </p:cNvSpPr>
          <p:nvPr/>
        </p:nvSpPr>
        <p:spPr bwMode="auto">
          <a:xfrm>
            <a:off x="9059735" y="1089027"/>
            <a:ext cx="127976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Helvetica Neue "/>
                <a:cs typeface="Helvetica Neue "/>
              </a:rPr>
              <a:t>Infected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/>
          </p:nvPr>
        </p:nvGraphicFramePr>
        <p:xfrm>
          <a:off x="5523449" y="1697772"/>
          <a:ext cx="5090112" cy="47275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6264"/>
                <a:gridCol w="636264"/>
                <a:gridCol w="636264"/>
                <a:gridCol w="636264"/>
                <a:gridCol w="636264"/>
                <a:gridCol w="636264"/>
                <a:gridCol w="636264"/>
                <a:gridCol w="636264"/>
              </a:tblGrid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</a:tbl>
          </a:graphicData>
        </a:graphic>
      </p:graphicFrame>
      <p:sp>
        <p:nvSpPr>
          <p:cNvPr id="16" name="Oval 15"/>
          <p:cNvSpPr/>
          <p:nvPr/>
        </p:nvSpPr>
        <p:spPr>
          <a:xfrm>
            <a:off x="8180063" y="1788794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9474755" y="1788794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10059029" y="178720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5664829" y="23574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10034263" y="414972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5652763" y="177291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5652129" y="3019428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9462763" y="2427289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7519589" y="23574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7570463" y="4191003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8840463" y="177291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6275063" y="355788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6274429" y="23574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8852529" y="538321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6910063" y="296862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8840463" y="4167189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2" name="Oval 31"/>
          <p:cNvSpPr/>
          <p:nvPr/>
        </p:nvSpPr>
        <p:spPr>
          <a:xfrm>
            <a:off x="7519589" y="177291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8179429" y="296862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9411889" y="59642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7570463" y="59642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10034263" y="4773318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6910063" y="4778378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8" name="Oval 37"/>
          <p:cNvSpPr/>
          <p:nvPr/>
        </p:nvSpPr>
        <p:spPr>
          <a:xfrm>
            <a:off x="8180063" y="538321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6275063" y="538321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9467748" y="355947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49" name="Oval 48"/>
          <p:cNvSpPr/>
          <p:nvPr/>
        </p:nvSpPr>
        <p:spPr>
          <a:xfrm>
            <a:off x="8840463" y="297021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0" name="Oval 49"/>
          <p:cNvSpPr/>
          <p:nvPr/>
        </p:nvSpPr>
        <p:spPr>
          <a:xfrm>
            <a:off x="8840463" y="355788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1" name="Oval 50"/>
          <p:cNvSpPr/>
          <p:nvPr/>
        </p:nvSpPr>
        <p:spPr>
          <a:xfrm>
            <a:off x="6275063" y="59642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2" name="Oval 51"/>
          <p:cNvSpPr/>
          <p:nvPr/>
        </p:nvSpPr>
        <p:spPr>
          <a:xfrm>
            <a:off x="5652763" y="414972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3" name="Oval 52"/>
          <p:cNvSpPr/>
          <p:nvPr/>
        </p:nvSpPr>
        <p:spPr>
          <a:xfrm>
            <a:off x="5652763" y="4759029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5652763" y="538321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5" name="Oval 54"/>
          <p:cNvSpPr/>
          <p:nvPr/>
        </p:nvSpPr>
        <p:spPr>
          <a:xfrm>
            <a:off x="5652763" y="59642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6" name="Oval 55"/>
          <p:cNvSpPr/>
          <p:nvPr/>
        </p:nvSpPr>
        <p:spPr>
          <a:xfrm>
            <a:off x="6274430" y="1791669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7" name="Oval 56"/>
          <p:cNvSpPr/>
          <p:nvPr/>
        </p:nvSpPr>
        <p:spPr>
          <a:xfrm>
            <a:off x="6934196" y="1802459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8" name="Oval 57"/>
          <p:cNvSpPr/>
          <p:nvPr/>
        </p:nvSpPr>
        <p:spPr>
          <a:xfrm>
            <a:off x="6895903" y="242570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9" name="Oval 58"/>
          <p:cNvSpPr/>
          <p:nvPr/>
        </p:nvSpPr>
        <p:spPr>
          <a:xfrm>
            <a:off x="8181751" y="242570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0" name="Oval 59"/>
          <p:cNvSpPr/>
          <p:nvPr/>
        </p:nvSpPr>
        <p:spPr>
          <a:xfrm>
            <a:off x="8891049" y="241935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1" name="Oval 60"/>
          <p:cNvSpPr/>
          <p:nvPr/>
        </p:nvSpPr>
        <p:spPr>
          <a:xfrm>
            <a:off x="7555595" y="2968628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2" name="Oval 61"/>
          <p:cNvSpPr/>
          <p:nvPr/>
        </p:nvSpPr>
        <p:spPr>
          <a:xfrm>
            <a:off x="7517302" y="3591870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3" name="Oval 62"/>
          <p:cNvSpPr/>
          <p:nvPr/>
        </p:nvSpPr>
        <p:spPr>
          <a:xfrm>
            <a:off x="9483600" y="421714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4" name="Oval 63"/>
          <p:cNvSpPr/>
          <p:nvPr/>
        </p:nvSpPr>
        <p:spPr>
          <a:xfrm>
            <a:off x="9445307" y="4776883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5" name="Oval 64"/>
          <p:cNvSpPr/>
          <p:nvPr/>
        </p:nvSpPr>
        <p:spPr>
          <a:xfrm>
            <a:off x="10078179" y="233754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6" name="Oval 65"/>
          <p:cNvSpPr/>
          <p:nvPr/>
        </p:nvSpPr>
        <p:spPr>
          <a:xfrm>
            <a:off x="10039886" y="2960783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7" name="Oval 66"/>
          <p:cNvSpPr/>
          <p:nvPr/>
        </p:nvSpPr>
        <p:spPr>
          <a:xfrm>
            <a:off x="8143458" y="4765380"/>
            <a:ext cx="381385" cy="360363"/>
          </a:xfrm>
          <a:prstGeom prst="ellipse">
            <a:avLst/>
          </a:prstGeom>
          <a:solidFill>
            <a:srgbClr val="FFFF00"/>
          </a:solidFill>
          <a:ln w="76200" cmpd="sng">
            <a:solidFill>
              <a:srgbClr val="FF0000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8" name="Oval 67"/>
          <p:cNvSpPr/>
          <p:nvPr/>
        </p:nvSpPr>
        <p:spPr>
          <a:xfrm>
            <a:off x="8852756" y="4759030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9" name="Oval 68"/>
          <p:cNvSpPr/>
          <p:nvPr/>
        </p:nvSpPr>
        <p:spPr>
          <a:xfrm>
            <a:off x="8143458" y="5982993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0" name="Oval 69"/>
          <p:cNvSpPr/>
          <p:nvPr/>
        </p:nvSpPr>
        <p:spPr>
          <a:xfrm>
            <a:off x="8852756" y="5976643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1" name="Oval 70"/>
          <p:cNvSpPr/>
          <p:nvPr/>
        </p:nvSpPr>
        <p:spPr>
          <a:xfrm>
            <a:off x="9464451" y="538004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2" name="Oval 71"/>
          <p:cNvSpPr/>
          <p:nvPr/>
        </p:nvSpPr>
        <p:spPr>
          <a:xfrm>
            <a:off x="10173749" y="537369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3" name="Oval 72"/>
          <p:cNvSpPr/>
          <p:nvPr/>
        </p:nvSpPr>
        <p:spPr>
          <a:xfrm>
            <a:off x="10109122" y="5962652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4" name="Oval 73"/>
          <p:cNvSpPr/>
          <p:nvPr/>
        </p:nvSpPr>
        <p:spPr>
          <a:xfrm>
            <a:off x="10059030" y="3544094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5" name="Oval 74"/>
          <p:cNvSpPr/>
          <p:nvPr/>
        </p:nvSpPr>
        <p:spPr>
          <a:xfrm>
            <a:off x="9445307" y="2997994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6" name="Oval 75"/>
          <p:cNvSpPr/>
          <p:nvPr/>
        </p:nvSpPr>
        <p:spPr>
          <a:xfrm>
            <a:off x="8179430" y="3591870"/>
            <a:ext cx="381385" cy="360363"/>
          </a:xfrm>
          <a:prstGeom prst="ellipse">
            <a:avLst/>
          </a:prstGeom>
          <a:solidFill>
            <a:srgbClr val="FFFF00"/>
          </a:solidFill>
          <a:ln w="76200" cmpd="sng">
            <a:solidFill>
              <a:srgbClr val="FF0000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8" name="Oval 77"/>
          <p:cNvSpPr/>
          <p:nvPr/>
        </p:nvSpPr>
        <p:spPr>
          <a:xfrm>
            <a:off x="7517302" y="4773318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9" name="Oval 78"/>
          <p:cNvSpPr/>
          <p:nvPr/>
        </p:nvSpPr>
        <p:spPr>
          <a:xfrm>
            <a:off x="6902907" y="4126614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0" name="Oval 79"/>
          <p:cNvSpPr/>
          <p:nvPr/>
        </p:nvSpPr>
        <p:spPr>
          <a:xfrm>
            <a:off x="6902907" y="3550649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1" name="Oval 80"/>
          <p:cNvSpPr/>
          <p:nvPr/>
        </p:nvSpPr>
        <p:spPr>
          <a:xfrm>
            <a:off x="6276751" y="4134552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2" name="Oval 81"/>
          <p:cNvSpPr/>
          <p:nvPr/>
        </p:nvSpPr>
        <p:spPr>
          <a:xfrm>
            <a:off x="6861166" y="5373394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3" name="Oval 82"/>
          <p:cNvSpPr/>
          <p:nvPr/>
        </p:nvSpPr>
        <p:spPr>
          <a:xfrm>
            <a:off x="7570464" y="5367044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4" name="Oval 83"/>
          <p:cNvSpPr/>
          <p:nvPr/>
        </p:nvSpPr>
        <p:spPr>
          <a:xfrm>
            <a:off x="6895903" y="5987755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5" name="Oval 84"/>
          <p:cNvSpPr/>
          <p:nvPr/>
        </p:nvSpPr>
        <p:spPr>
          <a:xfrm>
            <a:off x="6274430" y="475744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6" name="Oval 85"/>
          <p:cNvSpPr/>
          <p:nvPr/>
        </p:nvSpPr>
        <p:spPr>
          <a:xfrm>
            <a:off x="5652130" y="3559475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7" name="Oval 86"/>
          <p:cNvSpPr/>
          <p:nvPr/>
        </p:nvSpPr>
        <p:spPr>
          <a:xfrm>
            <a:off x="6334975" y="2997994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8225785" y="4136967"/>
            <a:ext cx="3272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Helvetica Neue"/>
                <a:ea typeface="Arial" charset="0"/>
                <a:cs typeface="Helvetica Neue"/>
              </a:rPr>
              <a:t>1</a:t>
            </a:r>
            <a:endParaRPr lang="en-US" sz="2000" dirty="0">
              <a:solidFill>
                <a:schemeClr val="bg1"/>
              </a:solidFill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24334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9" name="Picture 1" descr="Compass-Rose-BW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92190" y="966387"/>
            <a:ext cx="1532291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20" name="Rectangle 4"/>
          <p:cNvSpPr>
            <a:spLocks noChangeArrowheads="1"/>
          </p:cNvSpPr>
          <p:nvPr/>
        </p:nvSpPr>
        <p:spPr bwMode="auto">
          <a:xfrm>
            <a:off x="3092329" y="598085"/>
            <a:ext cx="3513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Helvetica Neue"/>
                <a:cs typeface="Helvetica Neue"/>
              </a:rPr>
              <a:t>N</a:t>
            </a:r>
            <a:endParaRPr lang="en-US">
              <a:latin typeface="Helvetica Neue"/>
              <a:cs typeface="Helvetica Neue"/>
            </a:endParaRPr>
          </a:p>
        </p:txBody>
      </p:sp>
      <p:sp>
        <p:nvSpPr>
          <p:cNvPr id="17421" name="Rectangle 15"/>
          <p:cNvSpPr>
            <a:spLocks noChangeArrowheads="1"/>
          </p:cNvSpPr>
          <p:nvPr/>
        </p:nvSpPr>
        <p:spPr bwMode="auto">
          <a:xfrm>
            <a:off x="3130429" y="2352274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Helvetica Neue"/>
                <a:cs typeface="Helvetica Neue"/>
              </a:rPr>
              <a:t>S</a:t>
            </a:r>
            <a:endParaRPr lang="en-US">
              <a:latin typeface="Helvetica Neue"/>
              <a:cs typeface="Helvetica Neue"/>
            </a:endParaRPr>
          </a:p>
        </p:txBody>
      </p:sp>
      <p:sp>
        <p:nvSpPr>
          <p:cNvPr id="17422" name="Rectangle 17"/>
          <p:cNvSpPr>
            <a:spLocks noChangeArrowheads="1"/>
          </p:cNvSpPr>
          <p:nvPr/>
        </p:nvSpPr>
        <p:spPr bwMode="auto">
          <a:xfrm>
            <a:off x="4037180" y="1461685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Helvetica Neue"/>
                <a:cs typeface="Helvetica Neue"/>
              </a:rPr>
              <a:t>E</a:t>
            </a:r>
            <a:endParaRPr lang="en-US">
              <a:latin typeface="Helvetica Neue"/>
              <a:cs typeface="Helvetica Neue"/>
            </a:endParaRPr>
          </a:p>
        </p:txBody>
      </p:sp>
      <p:sp>
        <p:nvSpPr>
          <p:cNvPr id="17423" name="Rectangle 18"/>
          <p:cNvSpPr>
            <a:spLocks noChangeArrowheads="1"/>
          </p:cNvSpPr>
          <p:nvPr/>
        </p:nvSpPr>
        <p:spPr bwMode="auto">
          <a:xfrm>
            <a:off x="2071537" y="1461685"/>
            <a:ext cx="4026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dirty="0">
                <a:latin typeface="Helvetica Neue"/>
                <a:cs typeface="Helvetica Neue"/>
              </a:rPr>
              <a:t>W</a:t>
            </a:r>
            <a:endParaRPr lang="en-US" dirty="0">
              <a:latin typeface="Helvetica Neue"/>
              <a:cs typeface="Helvetica Neue"/>
            </a:endParaRP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1403907" y="3441979"/>
            <a:ext cx="3951989" cy="1938992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Helvetica Neue Light"/>
                <a:ea typeface="Arial" charset="0"/>
                <a:cs typeface="Helvetica Neue Light"/>
              </a:rPr>
              <a:t> Remove to create first case</a:t>
            </a:r>
          </a:p>
          <a:p>
            <a:pPr>
              <a:buFont typeface="Arial" charset="0"/>
              <a:buChar char="•"/>
            </a:pPr>
            <a:endParaRPr lang="en-US" sz="2000" dirty="0">
              <a:solidFill>
                <a:schemeClr val="tx2"/>
              </a:solidFill>
              <a:latin typeface="Helvetica Neue Light"/>
              <a:ea typeface="Arial" charset="0"/>
              <a:cs typeface="Helvetica Neue Light"/>
            </a:endParaRPr>
          </a:p>
          <a:p>
            <a:pPr>
              <a:buFont typeface="Arial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Helvetica Neue Light"/>
                <a:ea typeface="Arial" charset="0"/>
                <a:cs typeface="Helvetica Neue Light"/>
              </a:rPr>
              <a:t> Infect susceptible </a:t>
            </a:r>
            <a:r>
              <a:rPr lang="en-US" sz="2000" dirty="0" err="1">
                <a:solidFill>
                  <a:schemeClr val="tx2"/>
                </a:solidFill>
                <a:latin typeface="Helvetica Neue Light"/>
                <a:ea typeface="Arial" charset="0"/>
                <a:cs typeface="Helvetica Neue Light"/>
              </a:rPr>
              <a:t>neighbours</a:t>
            </a:r>
            <a:endParaRPr lang="en-US" sz="2000" dirty="0">
              <a:solidFill>
                <a:schemeClr val="tx2"/>
              </a:solidFill>
              <a:latin typeface="Helvetica Neue Light"/>
              <a:ea typeface="Arial" charset="0"/>
              <a:cs typeface="Helvetica Neue Light"/>
            </a:endParaRPr>
          </a:p>
          <a:p>
            <a:pPr>
              <a:buFont typeface="Arial" charset="0"/>
              <a:buChar char="•"/>
            </a:pPr>
            <a:endParaRPr lang="en-US" sz="2000" dirty="0">
              <a:solidFill>
                <a:schemeClr val="tx2"/>
              </a:solidFill>
              <a:latin typeface="Helvetica Neue Light"/>
              <a:ea typeface="Arial" charset="0"/>
              <a:cs typeface="Helvetica Neue Light"/>
            </a:endParaRPr>
          </a:p>
          <a:p>
            <a:pPr>
              <a:buFont typeface="Arial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Helvetica Neue Light"/>
                <a:ea typeface="Arial" charset="0"/>
                <a:cs typeface="Helvetica Neue Light"/>
              </a:rPr>
              <a:t> Repeat until epidemic over</a:t>
            </a:r>
          </a:p>
          <a:p>
            <a:pPr>
              <a:buFont typeface="Arial" charset="0"/>
              <a:buChar char="•"/>
            </a:pPr>
            <a:endParaRPr lang="en-US" sz="2000" dirty="0">
              <a:solidFill>
                <a:schemeClr val="tx2"/>
              </a:solidFill>
              <a:latin typeface="Helvetica Neue Light"/>
              <a:ea typeface="Arial" charset="0"/>
              <a:cs typeface="Helvetica Neue Light"/>
            </a:endParaRPr>
          </a:p>
        </p:txBody>
      </p:sp>
      <p:sp>
        <p:nvSpPr>
          <p:cNvPr id="40" name="Oval 39"/>
          <p:cNvSpPr/>
          <p:nvPr/>
        </p:nvSpPr>
        <p:spPr>
          <a:xfrm rot="18908395">
            <a:off x="8450531" y="155577"/>
            <a:ext cx="383073" cy="36036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8448844" y="612777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8415092" y="1079500"/>
            <a:ext cx="459012" cy="431800"/>
          </a:xfrm>
          <a:prstGeom prst="rect">
            <a:avLst/>
          </a:prstGeom>
          <a:solidFill>
            <a:srgbClr val="50B433"/>
          </a:solidFill>
          <a:ln w="50800">
            <a:solidFill>
              <a:schemeClr val="tx1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008000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43" name="TextBox 32"/>
          <p:cNvSpPr txBox="1">
            <a:spLocks noChangeArrowheads="1"/>
          </p:cNvSpPr>
          <p:nvPr/>
        </p:nvSpPr>
        <p:spPr bwMode="auto">
          <a:xfrm>
            <a:off x="9059735" y="80964"/>
            <a:ext cx="16846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Helvetica Neue "/>
                <a:cs typeface="Helvetica Neue "/>
              </a:rPr>
              <a:t>Vaccinated</a:t>
            </a:r>
          </a:p>
        </p:txBody>
      </p:sp>
      <p:sp>
        <p:nvSpPr>
          <p:cNvPr id="45" name="TextBox 37"/>
          <p:cNvSpPr txBox="1">
            <a:spLocks noChangeArrowheads="1"/>
          </p:cNvSpPr>
          <p:nvPr/>
        </p:nvSpPr>
        <p:spPr bwMode="auto">
          <a:xfrm>
            <a:off x="9059735" y="585789"/>
            <a:ext cx="177584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latin typeface="Helvetica Neue "/>
                <a:cs typeface="Helvetica Neue "/>
              </a:rPr>
              <a:t>Susceptible</a:t>
            </a:r>
          </a:p>
        </p:txBody>
      </p:sp>
      <p:sp>
        <p:nvSpPr>
          <p:cNvPr id="46" name="TextBox 38"/>
          <p:cNvSpPr txBox="1">
            <a:spLocks noChangeArrowheads="1"/>
          </p:cNvSpPr>
          <p:nvPr/>
        </p:nvSpPr>
        <p:spPr bwMode="auto">
          <a:xfrm>
            <a:off x="9059735" y="1089027"/>
            <a:ext cx="127976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Helvetica Neue "/>
                <a:cs typeface="Helvetica Neue "/>
              </a:rPr>
              <a:t>Infected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/>
          </p:nvPr>
        </p:nvGraphicFramePr>
        <p:xfrm>
          <a:off x="5523449" y="1697772"/>
          <a:ext cx="5090112" cy="47275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6264"/>
                <a:gridCol w="636264"/>
                <a:gridCol w="636264"/>
                <a:gridCol w="636264"/>
                <a:gridCol w="636264"/>
                <a:gridCol w="636264"/>
                <a:gridCol w="636264"/>
                <a:gridCol w="636264"/>
              </a:tblGrid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</a:tbl>
          </a:graphicData>
        </a:graphic>
      </p:graphicFrame>
      <p:sp>
        <p:nvSpPr>
          <p:cNvPr id="16" name="Oval 15"/>
          <p:cNvSpPr/>
          <p:nvPr/>
        </p:nvSpPr>
        <p:spPr>
          <a:xfrm>
            <a:off x="8180063" y="1788794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9474755" y="1788794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10059029" y="178720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5664829" y="23574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10034263" y="414972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5652763" y="177291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5652129" y="3019428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9462763" y="2427289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7519589" y="23574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7570463" y="4191003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8840463" y="177291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6275063" y="355788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6274429" y="23574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8852529" y="538321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6910063" y="296862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8840463" y="4167189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2" name="Oval 31"/>
          <p:cNvSpPr/>
          <p:nvPr/>
        </p:nvSpPr>
        <p:spPr>
          <a:xfrm>
            <a:off x="7519589" y="177291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8179429" y="296862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9411889" y="59642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7570463" y="59642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10034263" y="4773318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6910063" y="4778378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8" name="Oval 37"/>
          <p:cNvSpPr/>
          <p:nvPr/>
        </p:nvSpPr>
        <p:spPr>
          <a:xfrm>
            <a:off x="8180063" y="538321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6275063" y="538321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9467748" y="355947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49" name="Oval 48"/>
          <p:cNvSpPr/>
          <p:nvPr/>
        </p:nvSpPr>
        <p:spPr>
          <a:xfrm>
            <a:off x="8840463" y="297021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0" name="Oval 49"/>
          <p:cNvSpPr/>
          <p:nvPr/>
        </p:nvSpPr>
        <p:spPr>
          <a:xfrm>
            <a:off x="8840463" y="355788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1" name="Oval 50"/>
          <p:cNvSpPr/>
          <p:nvPr/>
        </p:nvSpPr>
        <p:spPr>
          <a:xfrm>
            <a:off x="6275063" y="59642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2" name="Oval 51"/>
          <p:cNvSpPr/>
          <p:nvPr/>
        </p:nvSpPr>
        <p:spPr>
          <a:xfrm>
            <a:off x="5652763" y="414972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3" name="Oval 52"/>
          <p:cNvSpPr/>
          <p:nvPr/>
        </p:nvSpPr>
        <p:spPr>
          <a:xfrm>
            <a:off x="5652763" y="4759029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5652763" y="538321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5" name="Oval 54"/>
          <p:cNvSpPr/>
          <p:nvPr/>
        </p:nvSpPr>
        <p:spPr>
          <a:xfrm>
            <a:off x="5652763" y="59642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6" name="Oval 55"/>
          <p:cNvSpPr/>
          <p:nvPr/>
        </p:nvSpPr>
        <p:spPr>
          <a:xfrm>
            <a:off x="6274430" y="1791669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7" name="Oval 56"/>
          <p:cNvSpPr/>
          <p:nvPr/>
        </p:nvSpPr>
        <p:spPr>
          <a:xfrm>
            <a:off x="6934196" y="1802459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8" name="Oval 57"/>
          <p:cNvSpPr/>
          <p:nvPr/>
        </p:nvSpPr>
        <p:spPr>
          <a:xfrm>
            <a:off x="6895903" y="242570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9" name="Oval 58"/>
          <p:cNvSpPr/>
          <p:nvPr/>
        </p:nvSpPr>
        <p:spPr>
          <a:xfrm>
            <a:off x="8181751" y="242570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0" name="Oval 59"/>
          <p:cNvSpPr/>
          <p:nvPr/>
        </p:nvSpPr>
        <p:spPr>
          <a:xfrm>
            <a:off x="8891049" y="241935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1" name="Oval 60"/>
          <p:cNvSpPr/>
          <p:nvPr/>
        </p:nvSpPr>
        <p:spPr>
          <a:xfrm>
            <a:off x="7555595" y="2968628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2" name="Oval 61"/>
          <p:cNvSpPr/>
          <p:nvPr/>
        </p:nvSpPr>
        <p:spPr>
          <a:xfrm>
            <a:off x="7517302" y="3591870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3" name="Oval 62"/>
          <p:cNvSpPr/>
          <p:nvPr/>
        </p:nvSpPr>
        <p:spPr>
          <a:xfrm>
            <a:off x="9483600" y="421714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4" name="Oval 63"/>
          <p:cNvSpPr/>
          <p:nvPr/>
        </p:nvSpPr>
        <p:spPr>
          <a:xfrm>
            <a:off x="9445307" y="4776883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5" name="Oval 64"/>
          <p:cNvSpPr/>
          <p:nvPr/>
        </p:nvSpPr>
        <p:spPr>
          <a:xfrm>
            <a:off x="10078179" y="233754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6" name="Oval 65"/>
          <p:cNvSpPr/>
          <p:nvPr/>
        </p:nvSpPr>
        <p:spPr>
          <a:xfrm>
            <a:off x="10039886" y="2960783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8" name="Oval 67"/>
          <p:cNvSpPr/>
          <p:nvPr/>
        </p:nvSpPr>
        <p:spPr>
          <a:xfrm>
            <a:off x="8852756" y="4759030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9" name="Oval 68"/>
          <p:cNvSpPr/>
          <p:nvPr/>
        </p:nvSpPr>
        <p:spPr>
          <a:xfrm>
            <a:off x="8143458" y="5982993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0" name="Oval 69"/>
          <p:cNvSpPr/>
          <p:nvPr/>
        </p:nvSpPr>
        <p:spPr>
          <a:xfrm>
            <a:off x="8852756" y="5976643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1" name="Oval 70"/>
          <p:cNvSpPr/>
          <p:nvPr/>
        </p:nvSpPr>
        <p:spPr>
          <a:xfrm>
            <a:off x="9464451" y="538004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2" name="Oval 71"/>
          <p:cNvSpPr/>
          <p:nvPr/>
        </p:nvSpPr>
        <p:spPr>
          <a:xfrm>
            <a:off x="10173749" y="537369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3" name="Oval 72"/>
          <p:cNvSpPr/>
          <p:nvPr/>
        </p:nvSpPr>
        <p:spPr>
          <a:xfrm>
            <a:off x="10109122" y="5962652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4" name="Oval 73"/>
          <p:cNvSpPr/>
          <p:nvPr/>
        </p:nvSpPr>
        <p:spPr>
          <a:xfrm>
            <a:off x="10059030" y="3544094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5" name="Oval 74"/>
          <p:cNvSpPr/>
          <p:nvPr/>
        </p:nvSpPr>
        <p:spPr>
          <a:xfrm>
            <a:off x="9445307" y="2997994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8" name="Oval 77"/>
          <p:cNvSpPr/>
          <p:nvPr/>
        </p:nvSpPr>
        <p:spPr>
          <a:xfrm>
            <a:off x="7517302" y="4773318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9" name="Oval 78"/>
          <p:cNvSpPr/>
          <p:nvPr/>
        </p:nvSpPr>
        <p:spPr>
          <a:xfrm>
            <a:off x="6902907" y="4126614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0" name="Oval 79"/>
          <p:cNvSpPr/>
          <p:nvPr/>
        </p:nvSpPr>
        <p:spPr>
          <a:xfrm>
            <a:off x="6902907" y="3550649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1" name="Oval 80"/>
          <p:cNvSpPr/>
          <p:nvPr/>
        </p:nvSpPr>
        <p:spPr>
          <a:xfrm>
            <a:off x="6276751" y="4134552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2" name="Oval 81"/>
          <p:cNvSpPr/>
          <p:nvPr/>
        </p:nvSpPr>
        <p:spPr>
          <a:xfrm>
            <a:off x="6861166" y="5373394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3" name="Oval 82"/>
          <p:cNvSpPr/>
          <p:nvPr/>
        </p:nvSpPr>
        <p:spPr>
          <a:xfrm>
            <a:off x="7570464" y="5367044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4" name="Oval 83"/>
          <p:cNvSpPr/>
          <p:nvPr/>
        </p:nvSpPr>
        <p:spPr>
          <a:xfrm>
            <a:off x="6895903" y="5987755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5" name="Oval 84"/>
          <p:cNvSpPr/>
          <p:nvPr/>
        </p:nvSpPr>
        <p:spPr>
          <a:xfrm>
            <a:off x="6274430" y="475744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6" name="Oval 85"/>
          <p:cNvSpPr/>
          <p:nvPr/>
        </p:nvSpPr>
        <p:spPr>
          <a:xfrm>
            <a:off x="5652130" y="3559475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7" name="Oval 86"/>
          <p:cNvSpPr/>
          <p:nvPr/>
        </p:nvSpPr>
        <p:spPr>
          <a:xfrm>
            <a:off x="6334975" y="2997994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8225785" y="4136967"/>
            <a:ext cx="3272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Helvetica Neue"/>
                <a:ea typeface="Arial" charset="0"/>
                <a:cs typeface="Helvetica Neue"/>
              </a:rPr>
              <a:t>1</a:t>
            </a:r>
            <a:endParaRPr lang="en-US" sz="2000" dirty="0">
              <a:solidFill>
                <a:schemeClr val="bg1"/>
              </a:solidFill>
              <a:latin typeface="Helvetica Neue"/>
              <a:cs typeface="Helvetica Neue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8235867" y="3552122"/>
            <a:ext cx="3272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Helvetica Neue"/>
                <a:ea typeface="Arial" charset="0"/>
                <a:cs typeface="Helvetica Neue"/>
              </a:rPr>
              <a:t>2</a:t>
            </a:r>
            <a:endParaRPr lang="en-US" sz="2000" dirty="0">
              <a:solidFill>
                <a:schemeClr val="bg1"/>
              </a:solidFill>
              <a:latin typeface="Helvetica Neue"/>
              <a:cs typeface="Helvetica Neue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8235867" y="4719282"/>
            <a:ext cx="3272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Helvetica Neue"/>
                <a:ea typeface="Arial" charset="0"/>
                <a:cs typeface="Helvetica Neue"/>
              </a:rPr>
              <a:t>2</a:t>
            </a:r>
            <a:endParaRPr lang="en-US" sz="2000" dirty="0">
              <a:solidFill>
                <a:schemeClr val="bg1"/>
              </a:solidFill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72121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9" name="Picture 1" descr="Compass-Rose-BW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92190" y="966387"/>
            <a:ext cx="1532291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20" name="Rectangle 4"/>
          <p:cNvSpPr>
            <a:spLocks noChangeArrowheads="1"/>
          </p:cNvSpPr>
          <p:nvPr/>
        </p:nvSpPr>
        <p:spPr bwMode="auto">
          <a:xfrm>
            <a:off x="3092329" y="598085"/>
            <a:ext cx="3513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Helvetica Neue"/>
                <a:cs typeface="Helvetica Neue"/>
              </a:rPr>
              <a:t>N</a:t>
            </a:r>
            <a:endParaRPr lang="en-US">
              <a:latin typeface="Helvetica Neue"/>
              <a:cs typeface="Helvetica Neue"/>
            </a:endParaRPr>
          </a:p>
        </p:txBody>
      </p:sp>
      <p:sp>
        <p:nvSpPr>
          <p:cNvPr id="17421" name="Rectangle 15"/>
          <p:cNvSpPr>
            <a:spLocks noChangeArrowheads="1"/>
          </p:cNvSpPr>
          <p:nvPr/>
        </p:nvSpPr>
        <p:spPr bwMode="auto">
          <a:xfrm>
            <a:off x="3130429" y="2352274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Helvetica Neue"/>
                <a:cs typeface="Helvetica Neue"/>
              </a:rPr>
              <a:t>S</a:t>
            </a:r>
            <a:endParaRPr lang="en-US">
              <a:latin typeface="Helvetica Neue"/>
              <a:cs typeface="Helvetica Neue"/>
            </a:endParaRPr>
          </a:p>
        </p:txBody>
      </p:sp>
      <p:sp>
        <p:nvSpPr>
          <p:cNvPr id="17422" name="Rectangle 17"/>
          <p:cNvSpPr>
            <a:spLocks noChangeArrowheads="1"/>
          </p:cNvSpPr>
          <p:nvPr/>
        </p:nvSpPr>
        <p:spPr bwMode="auto">
          <a:xfrm>
            <a:off x="4037180" y="1461685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Helvetica Neue"/>
                <a:cs typeface="Helvetica Neue"/>
              </a:rPr>
              <a:t>E</a:t>
            </a:r>
            <a:endParaRPr lang="en-US">
              <a:latin typeface="Helvetica Neue"/>
              <a:cs typeface="Helvetica Neue"/>
            </a:endParaRPr>
          </a:p>
        </p:txBody>
      </p:sp>
      <p:sp>
        <p:nvSpPr>
          <p:cNvPr id="17423" name="Rectangle 18"/>
          <p:cNvSpPr>
            <a:spLocks noChangeArrowheads="1"/>
          </p:cNvSpPr>
          <p:nvPr/>
        </p:nvSpPr>
        <p:spPr bwMode="auto">
          <a:xfrm>
            <a:off x="2071537" y="1461685"/>
            <a:ext cx="4026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dirty="0">
                <a:latin typeface="Helvetica Neue"/>
                <a:cs typeface="Helvetica Neue"/>
              </a:rPr>
              <a:t>W</a:t>
            </a:r>
            <a:endParaRPr lang="en-US" dirty="0">
              <a:latin typeface="Helvetica Neue"/>
              <a:cs typeface="Helvetica Neue"/>
            </a:endParaRP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1403907" y="3441979"/>
            <a:ext cx="3951989" cy="1938992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Helvetica Neue Light"/>
                <a:ea typeface="Arial" charset="0"/>
                <a:cs typeface="Helvetica Neue Light"/>
              </a:rPr>
              <a:t> Remove to create first case</a:t>
            </a:r>
          </a:p>
          <a:p>
            <a:pPr>
              <a:buFont typeface="Arial" charset="0"/>
              <a:buChar char="•"/>
            </a:pPr>
            <a:endParaRPr lang="en-US" sz="2000" dirty="0">
              <a:solidFill>
                <a:schemeClr val="tx2"/>
              </a:solidFill>
              <a:latin typeface="Helvetica Neue Light"/>
              <a:ea typeface="Arial" charset="0"/>
              <a:cs typeface="Helvetica Neue Light"/>
            </a:endParaRPr>
          </a:p>
          <a:p>
            <a:pPr>
              <a:buFont typeface="Arial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Helvetica Neue Light"/>
                <a:ea typeface="Arial" charset="0"/>
                <a:cs typeface="Helvetica Neue Light"/>
              </a:rPr>
              <a:t> Infect susceptible </a:t>
            </a:r>
            <a:r>
              <a:rPr lang="en-US" sz="2000" dirty="0" err="1">
                <a:solidFill>
                  <a:schemeClr val="tx2"/>
                </a:solidFill>
                <a:latin typeface="Helvetica Neue Light"/>
                <a:ea typeface="Arial" charset="0"/>
                <a:cs typeface="Helvetica Neue Light"/>
              </a:rPr>
              <a:t>neighbours</a:t>
            </a:r>
            <a:endParaRPr lang="en-US" sz="2000" dirty="0">
              <a:solidFill>
                <a:schemeClr val="tx2"/>
              </a:solidFill>
              <a:latin typeface="Helvetica Neue Light"/>
              <a:ea typeface="Arial" charset="0"/>
              <a:cs typeface="Helvetica Neue Light"/>
            </a:endParaRPr>
          </a:p>
          <a:p>
            <a:pPr>
              <a:buFont typeface="Arial" charset="0"/>
              <a:buChar char="•"/>
            </a:pPr>
            <a:endParaRPr lang="en-US" sz="2000" dirty="0">
              <a:solidFill>
                <a:schemeClr val="tx2"/>
              </a:solidFill>
              <a:latin typeface="Helvetica Neue Light"/>
              <a:ea typeface="Arial" charset="0"/>
              <a:cs typeface="Helvetica Neue Light"/>
            </a:endParaRPr>
          </a:p>
          <a:p>
            <a:pPr>
              <a:buFont typeface="Arial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Helvetica Neue Light"/>
                <a:ea typeface="Arial" charset="0"/>
                <a:cs typeface="Helvetica Neue Light"/>
              </a:rPr>
              <a:t> Repeat until epidemic over</a:t>
            </a:r>
          </a:p>
          <a:p>
            <a:pPr>
              <a:buFont typeface="Arial" charset="0"/>
              <a:buChar char="•"/>
            </a:pPr>
            <a:endParaRPr lang="en-US" sz="2000" dirty="0">
              <a:solidFill>
                <a:schemeClr val="tx2"/>
              </a:solidFill>
              <a:latin typeface="Helvetica Neue Light"/>
              <a:ea typeface="Arial" charset="0"/>
              <a:cs typeface="Helvetica Neue Light"/>
            </a:endParaRPr>
          </a:p>
        </p:txBody>
      </p:sp>
      <p:sp>
        <p:nvSpPr>
          <p:cNvPr id="40" name="Oval 39"/>
          <p:cNvSpPr/>
          <p:nvPr/>
        </p:nvSpPr>
        <p:spPr>
          <a:xfrm rot="18908395">
            <a:off x="8450531" y="155577"/>
            <a:ext cx="383073" cy="36036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8448844" y="612777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8415092" y="1079500"/>
            <a:ext cx="459012" cy="431800"/>
          </a:xfrm>
          <a:prstGeom prst="rect">
            <a:avLst/>
          </a:prstGeom>
          <a:solidFill>
            <a:srgbClr val="50B433"/>
          </a:solidFill>
          <a:ln w="50800">
            <a:solidFill>
              <a:schemeClr val="tx1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008000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43" name="TextBox 32"/>
          <p:cNvSpPr txBox="1">
            <a:spLocks noChangeArrowheads="1"/>
          </p:cNvSpPr>
          <p:nvPr/>
        </p:nvSpPr>
        <p:spPr bwMode="auto">
          <a:xfrm>
            <a:off x="9059735" y="80964"/>
            <a:ext cx="16846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Helvetica Neue "/>
                <a:cs typeface="Helvetica Neue "/>
              </a:rPr>
              <a:t>Vaccinated</a:t>
            </a:r>
          </a:p>
        </p:txBody>
      </p:sp>
      <p:sp>
        <p:nvSpPr>
          <p:cNvPr id="45" name="TextBox 37"/>
          <p:cNvSpPr txBox="1">
            <a:spLocks noChangeArrowheads="1"/>
          </p:cNvSpPr>
          <p:nvPr/>
        </p:nvSpPr>
        <p:spPr bwMode="auto">
          <a:xfrm>
            <a:off x="9059735" y="585789"/>
            <a:ext cx="177584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latin typeface="Helvetica Neue "/>
                <a:cs typeface="Helvetica Neue "/>
              </a:rPr>
              <a:t>Susceptible</a:t>
            </a:r>
          </a:p>
        </p:txBody>
      </p:sp>
      <p:sp>
        <p:nvSpPr>
          <p:cNvPr id="46" name="TextBox 38"/>
          <p:cNvSpPr txBox="1">
            <a:spLocks noChangeArrowheads="1"/>
          </p:cNvSpPr>
          <p:nvPr/>
        </p:nvSpPr>
        <p:spPr bwMode="auto">
          <a:xfrm>
            <a:off x="9059735" y="1089027"/>
            <a:ext cx="127976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Helvetica Neue "/>
                <a:cs typeface="Helvetica Neue "/>
              </a:rPr>
              <a:t>Infected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/>
          </p:nvPr>
        </p:nvGraphicFramePr>
        <p:xfrm>
          <a:off x="5523449" y="1697772"/>
          <a:ext cx="5090112" cy="47275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6264"/>
                <a:gridCol w="636264"/>
                <a:gridCol w="636264"/>
                <a:gridCol w="636264"/>
                <a:gridCol w="636264"/>
                <a:gridCol w="636264"/>
                <a:gridCol w="636264"/>
                <a:gridCol w="636264"/>
              </a:tblGrid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</a:tbl>
          </a:graphicData>
        </a:graphic>
      </p:graphicFrame>
      <p:sp>
        <p:nvSpPr>
          <p:cNvPr id="16" name="Oval 15"/>
          <p:cNvSpPr/>
          <p:nvPr/>
        </p:nvSpPr>
        <p:spPr>
          <a:xfrm>
            <a:off x="8180063" y="1788794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9474755" y="1788794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10059029" y="178720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5664829" y="23574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10034263" y="414972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5652763" y="177291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5652129" y="3019428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9462763" y="2427289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7519589" y="23574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7570463" y="4191003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8840463" y="177291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6275063" y="355788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6274429" y="23574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8852529" y="538321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6910063" y="296862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8840463" y="4167189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2" name="Oval 31"/>
          <p:cNvSpPr/>
          <p:nvPr/>
        </p:nvSpPr>
        <p:spPr>
          <a:xfrm>
            <a:off x="7519589" y="177291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8179429" y="296862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9411889" y="59642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7570463" y="59642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10034263" y="4773318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6910063" y="4778378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8" name="Oval 37"/>
          <p:cNvSpPr/>
          <p:nvPr/>
        </p:nvSpPr>
        <p:spPr>
          <a:xfrm>
            <a:off x="8180063" y="538321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6275063" y="538321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9467748" y="355947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49" name="Oval 48"/>
          <p:cNvSpPr/>
          <p:nvPr/>
        </p:nvSpPr>
        <p:spPr>
          <a:xfrm>
            <a:off x="8840463" y="297021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0" name="Oval 49"/>
          <p:cNvSpPr/>
          <p:nvPr/>
        </p:nvSpPr>
        <p:spPr>
          <a:xfrm>
            <a:off x="8840463" y="355788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1" name="Oval 50"/>
          <p:cNvSpPr/>
          <p:nvPr/>
        </p:nvSpPr>
        <p:spPr>
          <a:xfrm>
            <a:off x="6275063" y="59642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2" name="Oval 51"/>
          <p:cNvSpPr/>
          <p:nvPr/>
        </p:nvSpPr>
        <p:spPr>
          <a:xfrm>
            <a:off x="5652763" y="414972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3" name="Oval 52"/>
          <p:cNvSpPr/>
          <p:nvPr/>
        </p:nvSpPr>
        <p:spPr>
          <a:xfrm>
            <a:off x="5652763" y="4759029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5652763" y="538321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5" name="Oval 54"/>
          <p:cNvSpPr/>
          <p:nvPr/>
        </p:nvSpPr>
        <p:spPr>
          <a:xfrm>
            <a:off x="5652763" y="59642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6" name="Oval 55"/>
          <p:cNvSpPr/>
          <p:nvPr/>
        </p:nvSpPr>
        <p:spPr>
          <a:xfrm>
            <a:off x="6274430" y="1791669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7" name="Oval 56"/>
          <p:cNvSpPr/>
          <p:nvPr/>
        </p:nvSpPr>
        <p:spPr>
          <a:xfrm>
            <a:off x="6934196" y="1802459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8" name="Oval 57"/>
          <p:cNvSpPr/>
          <p:nvPr/>
        </p:nvSpPr>
        <p:spPr>
          <a:xfrm>
            <a:off x="6895903" y="242570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9" name="Oval 58"/>
          <p:cNvSpPr/>
          <p:nvPr/>
        </p:nvSpPr>
        <p:spPr>
          <a:xfrm>
            <a:off x="8181751" y="242570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0" name="Oval 59"/>
          <p:cNvSpPr/>
          <p:nvPr/>
        </p:nvSpPr>
        <p:spPr>
          <a:xfrm>
            <a:off x="8891049" y="241935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1" name="Oval 60"/>
          <p:cNvSpPr/>
          <p:nvPr/>
        </p:nvSpPr>
        <p:spPr>
          <a:xfrm>
            <a:off x="7555595" y="2968628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3" name="Oval 62"/>
          <p:cNvSpPr/>
          <p:nvPr/>
        </p:nvSpPr>
        <p:spPr>
          <a:xfrm>
            <a:off x="9483600" y="421714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4" name="Oval 63"/>
          <p:cNvSpPr/>
          <p:nvPr/>
        </p:nvSpPr>
        <p:spPr>
          <a:xfrm>
            <a:off x="9445307" y="4776883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5" name="Oval 64"/>
          <p:cNvSpPr/>
          <p:nvPr/>
        </p:nvSpPr>
        <p:spPr>
          <a:xfrm>
            <a:off x="10078179" y="233754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6" name="Oval 65"/>
          <p:cNvSpPr/>
          <p:nvPr/>
        </p:nvSpPr>
        <p:spPr>
          <a:xfrm>
            <a:off x="10039886" y="2960783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9" name="Oval 68"/>
          <p:cNvSpPr/>
          <p:nvPr/>
        </p:nvSpPr>
        <p:spPr>
          <a:xfrm>
            <a:off x="8143458" y="5982993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0" name="Oval 69"/>
          <p:cNvSpPr/>
          <p:nvPr/>
        </p:nvSpPr>
        <p:spPr>
          <a:xfrm>
            <a:off x="8852756" y="5976643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1" name="Oval 70"/>
          <p:cNvSpPr/>
          <p:nvPr/>
        </p:nvSpPr>
        <p:spPr>
          <a:xfrm>
            <a:off x="9464451" y="538004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2" name="Oval 71"/>
          <p:cNvSpPr/>
          <p:nvPr/>
        </p:nvSpPr>
        <p:spPr>
          <a:xfrm>
            <a:off x="10173749" y="537369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3" name="Oval 72"/>
          <p:cNvSpPr/>
          <p:nvPr/>
        </p:nvSpPr>
        <p:spPr>
          <a:xfrm>
            <a:off x="10109122" y="5962652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4" name="Oval 73"/>
          <p:cNvSpPr/>
          <p:nvPr/>
        </p:nvSpPr>
        <p:spPr>
          <a:xfrm>
            <a:off x="10059030" y="3544094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5" name="Oval 74"/>
          <p:cNvSpPr/>
          <p:nvPr/>
        </p:nvSpPr>
        <p:spPr>
          <a:xfrm>
            <a:off x="9445307" y="2997994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9" name="Oval 78"/>
          <p:cNvSpPr/>
          <p:nvPr/>
        </p:nvSpPr>
        <p:spPr>
          <a:xfrm>
            <a:off x="6902907" y="4126614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0" name="Oval 79"/>
          <p:cNvSpPr/>
          <p:nvPr/>
        </p:nvSpPr>
        <p:spPr>
          <a:xfrm>
            <a:off x="6902907" y="3550649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1" name="Oval 80"/>
          <p:cNvSpPr/>
          <p:nvPr/>
        </p:nvSpPr>
        <p:spPr>
          <a:xfrm>
            <a:off x="6276751" y="4134552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2" name="Oval 81"/>
          <p:cNvSpPr/>
          <p:nvPr/>
        </p:nvSpPr>
        <p:spPr>
          <a:xfrm>
            <a:off x="6861166" y="5373394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3" name="Oval 82"/>
          <p:cNvSpPr/>
          <p:nvPr/>
        </p:nvSpPr>
        <p:spPr>
          <a:xfrm>
            <a:off x="7570464" y="5367044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4" name="Oval 83"/>
          <p:cNvSpPr/>
          <p:nvPr/>
        </p:nvSpPr>
        <p:spPr>
          <a:xfrm>
            <a:off x="6895903" y="5987755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5" name="Oval 84"/>
          <p:cNvSpPr/>
          <p:nvPr/>
        </p:nvSpPr>
        <p:spPr>
          <a:xfrm>
            <a:off x="6274430" y="475744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6" name="Oval 85"/>
          <p:cNvSpPr/>
          <p:nvPr/>
        </p:nvSpPr>
        <p:spPr>
          <a:xfrm>
            <a:off x="5652130" y="3559475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7" name="Oval 86"/>
          <p:cNvSpPr/>
          <p:nvPr/>
        </p:nvSpPr>
        <p:spPr>
          <a:xfrm>
            <a:off x="6334975" y="2997994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8225785" y="4136967"/>
            <a:ext cx="3272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Helvetica Neue"/>
                <a:ea typeface="Arial" charset="0"/>
                <a:cs typeface="Helvetica Neue"/>
              </a:rPr>
              <a:t>1</a:t>
            </a:r>
            <a:endParaRPr lang="en-US" sz="2000" dirty="0">
              <a:solidFill>
                <a:schemeClr val="bg1"/>
              </a:solidFill>
              <a:latin typeface="Helvetica Neue"/>
              <a:cs typeface="Helvetica Neue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8235867" y="3552122"/>
            <a:ext cx="3272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Helvetica Neue"/>
                <a:ea typeface="Arial" charset="0"/>
                <a:cs typeface="Helvetica Neue"/>
              </a:rPr>
              <a:t>2</a:t>
            </a:r>
            <a:endParaRPr lang="en-US" sz="2000" dirty="0">
              <a:solidFill>
                <a:schemeClr val="bg1"/>
              </a:solidFill>
              <a:latin typeface="Helvetica Neue"/>
              <a:cs typeface="Helvetica Neue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8235867" y="4719282"/>
            <a:ext cx="3272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Helvetica Neue"/>
                <a:ea typeface="Arial" charset="0"/>
                <a:cs typeface="Helvetica Neue"/>
              </a:rPr>
              <a:t>2</a:t>
            </a:r>
            <a:endParaRPr lang="en-US" sz="2000" dirty="0">
              <a:solidFill>
                <a:schemeClr val="bg1"/>
              </a:solidFill>
              <a:latin typeface="Helvetica Neue"/>
              <a:cs typeface="Helvetica Neue"/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8852756" y="4731982"/>
            <a:ext cx="3272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Helvetica Neue"/>
                <a:ea typeface="Arial" charset="0"/>
                <a:cs typeface="Helvetica Neue"/>
              </a:rPr>
              <a:t>3</a:t>
            </a:r>
            <a:endParaRPr lang="en-US" sz="2000" dirty="0">
              <a:solidFill>
                <a:schemeClr val="bg1"/>
              </a:solidFill>
              <a:latin typeface="Helvetica Neue"/>
              <a:cs typeface="Helvetica Neue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7595156" y="4719282"/>
            <a:ext cx="3272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Helvetica Neue"/>
                <a:ea typeface="Arial" charset="0"/>
                <a:cs typeface="Helvetica Neue"/>
              </a:rPr>
              <a:t>3</a:t>
            </a:r>
            <a:endParaRPr lang="en-US" sz="2000" dirty="0">
              <a:solidFill>
                <a:schemeClr val="bg1"/>
              </a:solidFill>
              <a:latin typeface="Helvetica Neue"/>
              <a:cs typeface="Helvetica Neue"/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7570464" y="3559474"/>
            <a:ext cx="3272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Helvetica Neue"/>
                <a:cs typeface="Helvetica Neue"/>
              </a:rPr>
              <a:t>3</a:t>
            </a:r>
          </a:p>
        </p:txBody>
      </p:sp>
    </p:spTree>
    <p:extLst>
      <p:ext uri="{BB962C8B-B14F-4D97-AF65-F5344CB8AC3E}">
        <p14:creationId xmlns="" xmlns:p14="http://schemas.microsoft.com/office/powerpoint/2010/main" val="738304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9" name="Picture 1" descr="Compass-Rose-BW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92190" y="966387"/>
            <a:ext cx="1532291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20" name="Rectangle 4"/>
          <p:cNvSpPr>
            <a:spLocks noChangeArrowheads="1"/>
          </p:cNvSpPr>
          <p:nvPr/>
        </p:nvSpPr>
        <p:spPr bwMode="auto">
          <a:xfrm>
            <a:off x="3092329" y="598085"/>
            <a:ext cx="3513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Helvetica Neue"/>
                <a:cs typeface="Helvetica Neue"/>
              </a:rPr>
              <a:t>N</a:t>
            </a:r>
            <a:endParaRPr lang="en-US">
              <a:latin typeface="Helvetica Neue"/>
              <a:cs typeface="Helvetica Neue"/>
            </a:endParaRPr>
          </a:p>
        </p:txBody>
      </p:sp>
      <p:sp>
        <p:nvSpPr>
          <p:cNvPr id="17421" name="Rectangle 15"/>
          <p:cNvSpPr>
            <a:spLocks noChangeArrowheads="1"/>
          </p:cNvSpPr>
          <p:nvPr/>
        </p:nvSpPr>
        <p:spPr bwMode="auto">
          <a:xfrm>
            <a:off x="3130429" y="2352274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Helvetica Neue"/>
                <a:cs typeface="Helvetica Neue"/>
              </a:rPr>
              <a:t>S</a:t>
            </a:r>
            <a:endParaRPr lang="en-US">
              <a:latin typeface="Helvetica Neue"/>
              <a:cs typeface="Helvetica Neue"/>
            </a:endParaRPr>
          </a:p>
        </p:txBody>
      </p:sp>
      <p:sp>
        <p:nvSpPr>
          <p:cNvPr id="17422" name="Rectangle 17"/>
          <p:cNvSpPr>
            <a:spLocks noChangeArrowheads="1"/>
          </p:cNvSpPr>
          <p:nvPr/>
        </p:nvSpPr>
        <p:spPr bwMode="auto">
          <a:xfrm>
            <a:off x="4037180" y="1461685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>
                <a:latin typeface="Helvetica Neue"/>
                <a:cs typeface="Helvetica Neue"/>
              </a:rPr>
              <a:t>E</a:t>
            </a:r>
            <a:endParaRPr lang="en-US">
              <a:latin typeface="Helvetica Neue"/>
              <a:cs typeface="Helvetica Neue"/>
            </a:endParaRPr>
          </a:p>
        </p:txBody>
      </p:sp>
      <p:sp>
        <p:nvSpPr>
          <p:cNvPr id="17423" name="Rectangle 18"/>
          <p:cNvSpPr>
            <a:spLocks noChangeArrowheads="1"/>
          </p:cNvSpPr>
          <p:nvPr/>
        </p:nvSpPr>
        <p:spPr bwMode="auto">
          <a:xfrm>
            <a:off x="2071537" y="1461685"/>
            <a:ext cx="4026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GB" dirty="0">
                <a:latin typeface="Helvetica Neue"/>
                <a:cs typeface="Helvetica Neue"/>
              </a:rPr>
              <a:t>W</a:t>
            </a:r>
            <a:endParaRPr lang="en-US" dirty="0">
              <a:latin typeface="Helvetica Neue"/>
              <a:cs typeface="Helvetica Neue"/>
            </a:endParaRP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1403907" y="3441979"/>
            <a:ext cx="3951989" cy="1938992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Helvetica Neue Light"/>
                <a:ea typeface="Arial" charset="0"/>
                <a:cs typeface="Helvetica Neue Light"/>
              </a:rPr>
              <a:t> Remove to create first case</a:t>
            </a:r>
          </a:p>
          <a:p>
            <a:pPr>
              <a:buFont typeface="Arial" charset="0"/>
              <a:buChar char="•"/>
            </a:pPr>
            <a:endParaRPr lang="en-US" sz="2000" dirty="0">
              <a:solidFill>
                <a:schemeClr val="tx2"/>
              </a:solidFill>
              <a:latin typeface="Helvetica Neue Light"/>
              <a:ea typeface="Arial" charset="0"/>
              <a:cs typeface="Helvetica Neue Light"/>
            </a:endParaRPr>
          </a:p>
          <a:p>
            <a:pPr>
              <a:buFont typeface="Arial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Helvetica Neue Light"/>
                <a:ea typeface="Arial" charset="0"/>
                <a:cs typeface="Helvetica Neue Light"/>
              </a:rPr>
              <a:t> Infect susceptible </a:t>
            </a:r>
            <a:r>
              <a:rPr lang="en-US" sz="2000" dirty="0" err="1">
                <a:solidFill>
                  <a:schemeClr val="tx2"/>
                </a:solidFill>
                <a:latin typeface="Helvetica Neue Light"/>
                <a:ea typeface="Arial" charset="0"/>
                <a:cs typeface="Helvetica Neue Light"/>
              </a:rPr>
              <a:t>neighbours</a:t>
            </a:r>
            <a:endParaRPr lang="en-US" sz="2000" dirty="0">
              <a:solidFill>
                <a:schemeClr val="tx2"/>
              </a:solidFill>
              <a:latin typeface="Helvetica Neue Light"/>
              <a:ea typeface="Arial" charset="0"/>
              <a:cs typeface="Helvetica Neue Light"/>
            </a:endParaRPr>
          </a:p>
          <a:p>
            <a:pPr>
              <a:buFont typeface="Arial" charset="0"/>
              <a:buChar char="•"/>
            </a:pPr>
            <a:endParaRPr lang="en-US" sz="2000" dirty="0">
              <a:solidFill>
                <a:schemeClr val="tx2"/>
              </a:solidFill>
              <a:latin typeface="Helvetica Neue Light"/>
              <a:ea typeface="Arial" charset="0"/>
              <a:cs typeface="Helvetica Neue Light"/>
            </a:endParaRPr>
          </a:p>
          <a:p>
            <a:pPr>
              <a:buFont typeface="Arial" charset="0"/>
              <a:buChar char="•"/>
            </a:pPr>
            <a:r>
              <a:rPr lang="en-US" sz="2000" dirty="0">
                <a:solidFill>
                  <a:schemeClr val="tx2"/>
                </a:solidFill>
                <a:latin typeface="Helvetica Neue Light"/>
                <a:ea typeface="Arial" charset="0"/>
                <a:cs typeface="Helvetica Neue Light"/>
              </a:rPr>
              <a:t> Repeat until epidemic over</a:t>
            </a:r>
          </a:p>
          <a:p>
            <a:pPr>
              <a:buFont typeface="Arial" charset="0"/>
              <a:buChar char="•"/>
            </a:pPr>
            <a:endParaRPr lang="en-US" sz="2000" dirty="0">
              <a:solidFill>
                <a:schemeClr val="tx2"/>
              </a:solidFill>
              <a:latin typeface="Helvetica Neue Light"/>
              <a:ea typeface="Arial" charset="0"/>
              <a:cs typeface="Helvetica Neue Light"/>
            </a:endParaRPr>
          </a:p>
        </p:txBody>
      </p:sp>
      <p:sp>
        <p:nvSpPr>
          <p:cNvPr id="40" name="Oval 39"/>
          <p:cNvSpPr/>
          <p:nvPr/>
        </p:nvSpPr>
        <p:spPr>
          <a:xfrm rot="18908395">
            <a:off x="8450531" y="155577"/>
            <a:ext cx="383073" cy="36036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8448844" y="612777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8415092" y="1079500"/>
            <a:ext cx="459012" cy="431800"/>
          </a:xfrm>
          <a:prstGeom prst="rect">
            <a:avLst/>
          </a:prstGeom>
          <a:solidFill>
            <a:srgbClr val="50B433"/>
          </a:solidFill>
          <a:ln w="50800">
            <a:solidFill>
              <a:schemeClr val="tx1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008000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43" name="TextBox 32"/>
          <p:cNvSpPr txBox="1">
            <a:spLocks noChangeArrowheads="1"/>
          </p:cNvSpPr>
          <p:nvPr/>
        </p:nvSpPr>
        <p:spPr bwMode="auto">
          <a:xfrm>
            <a:off x="9059735" y="80964"/>
            <a:ext cx="16846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Helvetica Neue "/>
                <a:cs typeface="Helvetica Neue "/>
              </a:rPr>
              <a:t>Vaccinated</a:t>
            </a:r>
          </a:p>
        </p:txBody>
      </p:sp>
      <p:sp>
        <p:nvSpPr>
          <p:cNvPr id="45" name="TextBox 37"/>
          <p:cNvSpPr txBox="1">
            <a:spLocks noChangeArrowheads="1"/>
          </p:cNvSpPr>
          <p:nvPr/>
        </p:nvSpPr>
        <p:spPr bwMode="auto">
          <a:xfrm>
            <a:off x="9059735" y="585789"/>
            <a:ext cx="177584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latin typeface="Helvetica Neue "/>
                <a:cs typeface="Helvetica Neue "/>
              </a:rPr>
              <a:t>Susceptible</a:t>
            </a:r>
          </a:p>
        </p:txBody>
      </p:sp>
      <p:sp>
        <p:nvSpPr>
          <p:cNvPr id="46" name="TextBox 38"/>
          <p:cNvSpPr txBox="1">
            <a:spLocks noChangeArrowheads="1"/>
          </p:cNvSpPr>
          <p:nvPr/>
        </p:nvSpPr>
        <p:spPr bwMode="auto">
          <a:xfrm>
            <a:off x="9059735" y="1089027"/>
            <a:ext cx="127976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Helvetica Neue "/>
                <a:cs typeface="Helvetica Neue "/>
              </a:rPr>
              <a:t>Infected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/>
          </p:nvPr>
        </p:nvGraphicFramePr>
        <p:xfrm>
          <a:off x="5523449" y="1697772"/>
          <a:ext cx="5090112" cy="47275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6264"/>
                <a:gridCol w="636264"/>
                <a:gridCol w="636264"/>
                <a:gridCol w="636264"/>
                <a:gridCol w="636264"/>
                <a:gridCol w="636264"/>
                <a:gridCol w="636264"/>
                <a:gridCol w="636264"/>
              </a:tblGrid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  <a:tr h="59094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0B433"/>
                    </a:solidFill>
                  </a:tcPr>
                </a:tc>
              </a:tr>
            </a:tbl>
          </a:graphicData>
        </a:graphic>
      </p:graphicFrame>
      <p:sp>
        <p:nvSpPr>
          <p:cNvPr id="16" name="Oval 15"/>
          <p:cNvSpPr/>
          <p:nvPr/>
        </p:nvSpPr>
        <p:spPr>
          <a:xfrm>
            <a:off x="8180063" y="1788794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9474755" y="1788794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10059029" y="178720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5664829" y="23574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10034263" y="414972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5652763" y="177291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5652129" y="3019428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9462763" y="2427289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7519589" y="23574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7570463" y="4191003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8840463" y="177291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6275063" y="355788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6274429" y="23574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8852529" y="538321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6910063" y="296862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8840463" y="4167189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2" name="Oval 31"/>
          <p:cNvSpPr/>
          <p:nvPr/>
        </p:nvSpPr>
        <p:spPr>
          <a:xfrm>
            <a:off x="7519589" y="177291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8179429" y="296862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9411889" y="59642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7570463" y="59642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10034263" y="4773318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6910063" y="4778378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8" name="Oval 37"/>
          <p:cNvSpPr/>
          <p:nvPr/>
        </p:nvSpPr>
        <p:spPr>
          <a:xfrm>
            <a:off x="8180063" y="538321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6275063" y="538321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9467748" y="355947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49" name="Oval 48"/>
          <p:cNvSpPr/>
          <p:nvPr/>
        </p:nvSpPr>
        <p:spPr>
          <a:xfrm>
            <a:off x="8840463" y="297021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0" name="Oval 49"/>
          <p:cNvSpPr/>
          <p:nvPr/>
        </p:nvSpPr>
        <p:spPr>
          <a:xfrm>
            <a:off x="8840463" y="355788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1" name="Oval 50"/>
          <p:cNvSpPr/>
          <p:nvPr/>
        </p:nvSpPr>
        <p:spPr>
          <a:xfrm>
            <a:off x="6275063" y="59642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2" name="Oval 51"/>
          <p:cNvSpPr/>
          <p:nvPr/>
        </p:nvSpPr>
        <p:spPr>
          <a:xfrm>
            <a:off x="5652763" y="4149726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3" name="Oval 52"/>
          <p:cNvSpPr/>
          <p:nvPr/>
        </p:nvSpPr>
        <p:spPr>
          <a:xfrm>
            <a:off x="5652763" y="4759029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5652763" y="5383215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5" name="Oval 54"/>
          <p:cNvSpPr/>
          <p:nvPr/>
        </p:nvSpPr>
        <p:spPr>
          <a:xfrm>
            <a:off x="5652763" y="5964240"/>
            <a:ext cx="383072" cy="3587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6" name="Oval 55"/>
          <p:cNvSpPr/>
          <p:nvPr/>
        </p:nvSpPr>
        <p:spPr>
          <a:xfrm>
            <a:off x="6274430" y="1791669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7" name="Oval 56"/>
          <p:cNvSpPr/>
          <p:nvPr/>
        </p:nvSpPr>
        <p:spPr>
          <a:xfrm>
            <a:off x="6934196" y="1802459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8" name="Oval 57"/>
          <p:cNvSpPr/>
          <p:nvPr/>
        </p:nvSpPr>
        <p:spPr>
          <a:xfrm>
            <a:off x="6895903" y="242570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59" name="Oval 58"/>
          <p:cNvSpPr/>
          <p:nvPr/>
        </p:nvSpPr>
        <p:spPr>
          <a:xfrm>
            <a:off x="8181751" y="242570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0" name="Oval 59"/>
          <p:cNvSpPr/>
          <p:nvPr/>
        </p:nvSpPr>
        <p:spPr>
          <a:xfrm>
            <a:off x="8891049" y="241935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3" name="Oval 62"/>
          <p:cNvSpPr/>
          <p:nvPr/>
        </p:nvSpPr>
        <p:spPr>
          <a:xfrm>
            <a:off x="9483600" y="421714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5" name="Oval 64"/>
          <p:cNvSpPr/>
          <p:nvPr/>
        </p:nvSpPr>
        <p:spPr>
          <a:xfrm>
            <a:off x="10078179" y="233754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6" name="Oval 65"/>
          <p:cNvSpPr/>
          <p:nvPr/>
        </p:nvSpPr>
        <p:spPr>
          <a:xfrm>
            <a:off x="10039886" y="2960783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69" name="Oval 68"/>
          <p:cNvSpPr/>
          <p:nvPr/>
        </p:nvSpPr>
        <p:spPr>
          <a:xfrm>
            <a:off x="8143458" y="5982993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0" name="Oval 69"/>
          <p:cNvSpPr/>
          <p:nvPr/>
        </p:nvSpPr>
        <p:spPr>
          <a:xfrm>
            <a:off x="8852756" y="5976643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1" name="Oval 70"/>
          <p:cNvSpPr/>
          <p:nvPr/>
        </p:nvSpPr>
        <p:spPr>
          <a:xfrm>
            <a:off x="9464451" y="538004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2" name="Oval 71"/>
          <p:cNvSpPr/>
          <p:nvPr/>
        </p:nvSpPr>
        <p:spPr>
          <a:xfrm>
            <a:off x="10173749" y="537369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3" name="Oval 72"/>
          <p:cNvSpPr/>
          <p:nvPr/>
        </p:nvSpPr>
        <p:spPr>
          <a:xfrm>
            <a:off x="10109122" y="5962652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4" name="Oval 73"/>
          <p:cNvSpPr/>
          <p:nvPr/>
        </p:nvSpPr>
        <p:spPr>
          <a:xfrm>
            <a:off x="10059030" y="3544094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5" name="Oval 74"/>
          <p:cNvSpPr/>
          <p:nvPr/>
        </p:nvSpPr>
        <p:spPr>
          <a:xfrm>
            <a:off x="9445307" y="2997994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9" name="Oval 78"/>
          <p:cNvSpPr/>
          <p:nvPr/>
        </p:nvSpPr>
        <p:spPr>
          <a:xfrm>
            <a:off x="6902907" y="4126614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1" name="Oval 80"/>
          <p:cNvSpPr/>
          <p:nvPr/>
        </p:nvSpPr>
        <p:spPr>
          <a:xfrm>
            <a:off x="6276751" y="4134552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2" name="Oval 81"/>
          <p:cNvSpPr/>
          <p:nvPr/>
        </p:nvSpPr>
        <p:spPr>
          <a:xfrm>
            <a:off x="6861166" y="5373394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4" name="Oval 83"/>
          <p:cNvSpPr/>
          <p:nvPr/>
        </p:nvSpPr>
        <p:spPr>
          <a:xfrm>
            <a:off x="6895903" y="5987755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5" name="Oval 84"/>
          <p:cNvSpPr/>
          <p:nvPr/>
        </p:nvSpPr>
        <p:spPr>
          <a:xfrm>
            <a:off x="6274430" y="4757441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6" name="Oval 85"/>
          <p:cNvSpPr/>
          <p:nvPr/>
        </p:nvSpPr>
        <p:spPr>
          <a:xfrm>
            <a:off x="5652130" y="3559475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87" name="Oval 86"/>
          <p:cNvSpPr/>
          <p:nvPr/>
        </p:nvSpPr>
        <p:spPr>
          <a:xfrm>
            <a:off x="6334975" y="2997994"/>
            <a:ext cx="381385" cy="3603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latin typeface="Helvetica Neue "/>
              <a:ea typeface="ＭＳ Ｐゴシック" charset="-128"/>
              <a:cs typeface="Helvetica Neue 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8225785" y="4136967"/>
            <a:ext cx="3272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Helvetica Neue"/>
                <a:ea typeface="Arial" charset="0"/>
                <a:cs typeface="Helvetica Neue"/>
              </a:rPr>
              <a:t>1</a:t>
            </a:r>
            <a:endParaRPr lang="en-US" sz="2000" dirty="0">
              <a:solidFill>
                <a:schemeClr val="bg1"/>
              </a:solidFill>
              <a:latin typeface="Helvetica Neue"/>
              <a:cs typeface="Helvetica Neue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8235867" y="3552122"/>
            <a:ext cx="3272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Helvetica Neue"/>
                <a:ea typeface="Arial" charset="0"/>
                <a:cs typeface="Helvetica Neue"/>
              </a:rPr>
              <a:t>2</a:t>
            </a:r>
            <a:endParaRPr lang="en-US" sz="2000" dirty="0">
              <a:solidFill>
                <a:schemeClr val="bg1"/>
              </a:solidFill>
              <a:latin typeface="Helvetica Neue"/>
              <a:cs typeface="Helvetica Neue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8235867" y="4719282"/>
            <a:ext cx="3272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Helvetica Neue"/>
                <a:ea typeface="Arial" charset="0"/>
                <a:cs typeface="Helvetica Neue"/>
              </a:rPr>
              <a:t>2</a:t>
            </a:r>
            <a:endParaRPr lang="en-US" sz="2000" dirty="0">
              <a:solidFill>
                <a:schemeClr val="bg1"/>
              </a:solidFill>
              <a:latin typeface="Helvetica Neue"/>
              <a:cs typeface="Helvetica Neue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8852756" y="4731982"/>
            <a:ext cx="3272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Helvetica Neue"/>
                <a:ea typeface="Arial" charset="0"/>
                <a:cs typeface="Helvetica Neue"/>
              </a:rPr>
              <a:t>3</a:t>
            </a:r>
            <a:endParaRPr lang="en-US" sz="2000" dirty="0">
              <a:solidFill>
                <a:schemeClr val="bg1"/>
              </a:solidFill>
              <a:latin typeface="Helvetica Neue"/>
              <a:cs typeface="Helvetica Neue"/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7595156" y="4719282"/>
            <a:ext cx="3272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Helvetica Neue"/>
                <a:ea typeface="Arial" charset="0"/>
                <a:cs typeface="Helvetica Neue"/>
              </a:rPr>
              <a:t>3</a:t>
            </a:r>
            <a:endParaRPr lang="en-US" sz="2000" dirty="0">
              <a:solidFill>
                <a:schemeClr val="bg1"/>
              </a:solidFill>
              <a:latin typeface="Helvetica Neue"/>
              <a:cs typeface="Helvetica Neue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7570464" y="3559474"/>
            <a:ext cx="3272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Helvetica Neue"/>
                <a:cs typeface="Helvetica Neue"/>
              </a:rPr>
              <a:t>3</a:t>
            </a:r>
          </a:p>
        </p:txBody>
      </p:sp>
      <p:sp>
        <p:nvSpPr>
          <p:cNvPr id="91" name="Rectangle 90"/>
          <p:cNvSpPr/>
          <p:nvPr/>
        </p:nvSpPr>
        <p:spPr>
          <a:xfrm>
            <a:off x="9499423" y="4737042"/>
            <a:ext cx="3272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Helvetica Neue"/>
                <a:ea typeface="Arial" charset="0"/>
                <a:cs typeface="Helvetica Neue"/>
              </a:rPr>
              <a:t>4</a:t>
            </a:r>
            <a:endParaRPr lang="en-US" sz="2000" dirty="0">
              <a:solidFill>
                <a:schemeClr val="bg1"/>
              </a:solidFill>
              <a:latin typeface="Helvetica Neue"/>
              <a:cs typeface="Helvetica Neue"/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7570464" y="5333943"/>
            <a:ext cx="3272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Helvetica Neue"/>
                <a:ea typeface="Arial" charset="0"/>
                <a:cs typeface="Helvetica Neue"/>
              </a:rPr>
              <a:t>4</a:t>
            </a:r>
            <a:endParaRPr lang="en-US" sz="2000" dirty="0">
              <a:solidFill>
                <a:schemeClr val="bg1"/>
              </a:solidFill>
              <a:latin typeface="Helvetica Neue"/>
              <a:cs typeface="Helvetica Neue"/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7595156" y="2970214"/>
            <a:ext cx="3272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Helvetica Neue"/>
                <a:ea typeface="Arial" charset="0"/>
                <a:cs typeface="Helvetica Neue"/>
              </a:rPr>
              <a:t>4</a:t>
            </a:r>
            <a:endParaRPr lang="en-US" sz="2000" dirty="0">
              <a:solidFill>
                <a:schemeClr val="bg1"/>
              </a:solidFill>
              <a:latin typeface="Helvetica Neue"/>
              <a:cs typeface="Helvetica Neue"/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6934662" y="3565101"/>
            <a:ext cx="3272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Helvetica Neue"/>
                <a:ea typeface="Arial" charset="0"/>
                <a:cs typeface="Helvetica Neue"/>
              </a:rPr>
              <a:t>4</a:t>
            </a:r>
            <a:endParaRPr lang="en-US" sz="2000" dirty="0">
              <a:solidFill>
                <a:schemeClr val="bg1"/>
              </a:solidFill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17685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452</Words>
  <Application>Microsoft Office PowerPoint</Application>
  <PresentationFormat>Custom</PresentationFormat>
  <Paragraphs>163</Paragraphs>
  <Slides>15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London School of Hygiene &amp; Tropical Medicine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Clare Wenham</dc:creator>
  <cp:lastModifiedBy>David</cp:lastModifiedBy>
  <cp:revision>4</cp:revision>
  <dcterms:created xsi:type="dcterms:W3CDTF">2015-07-20T15:19:23Z</dcterms:created>
  <dcterms:modified xsi:type="dcterms:W3CDTF">2015-09-28T13:34:47Z</dcterms:modified>
</cp:coreProperties>
</file>